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65" r:id="rId2"/>
    <p:sldId id="350" r:id="rId3"/>
    <p:sldId id="323" r:id="rId4"/>
    <p:sldId id="327" r:id="rId5"/>
    <p:sldId id="328" r:id="rId6"/>
    <p:sldId id="320" r:id="rId7"/>
    <p:sldId id="341" r:id="rId8"/>
    <p:sldId id="343" r:id="rId9"/>
    <p:sldId id="345" r:id="rId10"/>
    <p:sldId id="344" r:id="rId11"/>
    <p:sldId id="346" r:id="rId12"/>
    <p:sldId id="321" r:id="rId13"/>
    <p:sldId id="316" r:id="rId14"/>
    <p:sldId id="325" r:id="rId15"/>
    <p:sldId id="339" r:id="rId16"/>
    <p:sldId id="332" r:id="rId17"/>
    <p:sldId id="317" r:id="rId18"/>
    <p:sldId id="318" r:id="rId19"/>
    <p:sldId id="330" r:id="rId20"/>
    <p:sldId id="336" r:id="rId21"/>
    <p:sldId id="337" r:id="rId22"/>
    <p:sldId id="338" r:id="rId23"/>
    <p:sldId id="347" r:id="rId24"/>
    <p:sldId id="319" r:id="rId25"/>
    <p:sldId id="322" r:id="rId26"/>
    <p:sldId id="348" r:id="rId27"/>
    <p:sldId id="349" r:id="rId28"/>
    <p:sldId id="342" r:id="rId29"/>
    <p:sldId id="333" r:id="rId30"/>
    <p:sldId id="334" r:id="rId31"/>
    <p:sldId id="340" r:id="rId32"/>
    <p:sldId id="315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C323B-3729-489A-B513-38F4B22EC025}" v="153" dt="2021-11-22T05:02:21.258"/>
    <p1510:client id="{44B89230-C25E-496E-8A0A-9EF01091FAA2}" v="1183" dt="2021-11-22T05:02:08.714"/>
    <p1510:client id="{7650197D-CC43-DE4A-AC43-9F3681E6BCDA}" v="9" dt="2021-11-22T05:00:57.474"/>
    <p1510:client id="{B73B5265-CCE3-48DD-8CD7-77212C4C32AB}" v="394" dt="2021-11-22T05:02:32.8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8349C1B-D2D5-491E-935C-18CB72B9AF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24D19F-BDD5-4603-98FC-8B5123F4DF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9DBE1-0CA7-4FFC-8469-F7FA32A71316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85943A-150C-4AC6-88B4-2B1380807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BCBF35-572D-4006-A1A6-F1C5F71BB2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DC1BC-BE3B-4226-A78B-F626733E6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27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E5023-80D5-487F-B163-772A77AAF33B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2F8E5-37F1-426A-AABB-2C0F33FE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48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</p:spTree>
    <p:extLst>
      <p:ext uri="{BB962C8B-B14F-4D97-AF65-F5344CB8AC3E}">
        <p14:creationId xmlns:p14="http://schemas.microsoft.com/office/powerpoint/2010/main" val="33425401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7"/>
          <p:cNvSpPr/>
          <p:nvPr/>
        </p:nvSpPr>
        <p:spPr>
          <a:xfrm>
            <a:off x="474132" y="6547743"/>
            <a:ext cx="3320105" cy="228559"/>
          </a:xfrm>
          <a:prstGeom prst="rect">
            <a:avLst/>
          </a:prstGeom>
          <a:solidFill>
            <a:srgbClr val="4B5965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sp>
        <p:nvSpPr>
          <p:cNvPr id="92" name="Line"/>
          <p:cNvSpPr/>
          <p:nvPr/>
        </p:nvSpPr>
        <p:spPr>
          <a:xfrm>
            <a:off x="474132" y="6486455"/>
            <a:ext cx="11160952" cy="1"/>
          </a:xfrm>
          <a:prstGeom prst="line">
            <a:avLst/>
          </a:prstGeom>
          <a:ln w="12700">
            <a:solidFill>
              <a:srgbClr val="558ED5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 sz="1800"/>
          </a:p>
        </p:txBody>
      </p:sp>
      <p:sp>
        <p:nvSpPr>
          <p:cNvPr id="93" name="직사각형 17"/>
          <p:cNvSpPr txBox="1"/>
          <p:nvPr/>
        </p:nvSpPr>
        <p:spPr>
          <a:xfrm>
            <a:off x="576508" y="6519297"/>
            <a:ext cx="3217728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/>
          <a:p>
            <a:pPr lvl="4">
              <a:defRPr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sz="1000"/>
              <a:t>Autonomous Intelligent System </a:t>
            </a:r>
            <a:r>
              <a:rPr sz="1000">
                <a:solidFill>
                  <a:srgbClr val="FFC000"/>
                </a:solidFill>
              </a:rPr>
              <a:t>Laboratory</a:t>
            </a:r>
          </a:p>
        </p:txBody>
      </p:sp>
      <p:pic>
        <p:nvPicPr>
          <p:cNvPr id="94" name="그림 19" descr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423673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itle 1"/>
          <p:cNvSpPr txBox="1"/>
          <p:nvPr/>
        </p:nvSpPr>
        <p:spPr>
          <a:xfrm>
            <a:off x="8447292" y="34694"/>
            <a:ext cx="3891851" cy="354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sz="1000"/>
              <a:t>비접촉 센서 기반 지능 내장형 물체 인식 기술</a:t>
            </a:r>
          </a:p>
        </p:txBody>
      </p:sp>
      <p:sp>
        <p:nvSpPr>
          <p:cNvPr id="9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" name="직선 연결선 17"/>
          <p:cNvSpPr/>
          <p:nvPr/>
        </p:nvSpPr>
        <p:spPr>
          <a:xfrm>
            <a:off x="11069604" y="6569242"/>
            <a:ext cx="1" cy="140370"/>
          </a:xfrm>
          <a:prstGeom prst="line">
            <a:avLst/>
          </a:prstGeom>
          <a:ln>
            <a:solidFill>
              <a:srgbClr val="98B955"/>
            </a:solidFill>
          </a:ln>
        </p:spPr>
        <p:txBody>
          <a:bodyPr lIns="45718" tIns="45718" rIns="45718" bIns="45718"/>
          <a:lstStyle/>
          <a:p>
            <a:endParaRPr sz="1800"/>
          </a:p>
        </p:txBody>
      </p:sp>
      <p:pic>
        <p:nvPicPr>
          <p:cNvPr id="98" name="Picture 4" descr="Picture 4"/>
          <p:cNvPicPr>
            <a:picLocks noChangeAspect="1"/>
          </p:cNvPicPr>
          <p:nvPr/>
        </p:nvPicPr>
        <p:blipFill>
          <a:blip r:embed="rId3"/>
          <a:srcRect t="26169" r="18292" b="29191"/>
          <a:stretch>
            <a:fillRect/>
          </a:stretch>
        </p:blipFill>
        <p:spPr>
          <a:xfrm>
            <a:off x="11363241" y="178532"/>
            <a:ext cx="786719" cy="234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그림 4" descr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Click to edit Master text styles"/>
          <p:cNvSpPr txBox="1">
            <a:spLocks noGrp="1"/>
          </p:cNvSpPr>
          <p:nvPr>
            <p:ph type="title" hasCustomPrompt="1"/>
          </p:nvPr>
        </p:nvSpPr>
        <p:spPr>
          <a:xfrm>
            <a:off x="1001808" y="2518335"/>
            <a:ext cx="10363201" cy="1362076"/>
          </a:xfrm>
          <a:prstGeom prst="rect">
            <a:avLst/>
          </a:prstGeom>
        </p:spPr>
        <p:txBody>
          <a:bodyPr anchor="t"/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r>
              <a:t>Click to edit Master text styles</a:t>
            </a:r>
          </a:p>
        </p:txBody>
      </p:sp>
      <p:sp>
        <p:nvSpPr>
          <p:cNvPr id="10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001808" y="3880410"/>
            <a:ext cx="10363201" cy="150018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 sz="1600"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 sz="1600"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 sz="1600"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  <p:extLst>
      <p:ext uri="{BB962C8B-B14F-4D97-AF65-F5344CB8AC3E}">
        <p14:creationId xmlns:p14="http://schemas.microsoft.com/office/powerpoint/2010/main" val="81138147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161970" y="6525147"/>
            <a:ext cx="3320105" cy="228559"/>
          </a:xfrm>
          <a:prstGeom prst="rect">
            <a:avLst/>
          </a:prstGeom>
          <a:solidFill>
            <a:srgbClr val="4B5965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sp>
        <p:nvSpPr>
          <p:cNvPr id="3" name="Line"/>
          <p:cNvSpPr/>
          <p:nvPr/>
        </p:nvSpPr>
        <p:spPr>
          <a:xfrm>
            <a:off x="474132" y="6486455"/>
            <a:ext cx="11160952" cy="1"/>
          </a:xfrm>
          <a:prstGeom prst="line">
            <a:avLst/>
          </a:prstGeom>
          <a:ln w="12700">
            <a:solidFill>
              <a:srgbClr val="558ED5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 sz="1800"/>
          </a:p>
        </p:txBody>
      </p:sp>
      <p:sp>
        <p:nvSpPr>
          <p:cNvPr id="4" name="직사각형 17"/>
          <p:cNvSpPr txBox="1"/>
          <p:nvPr/>
        </p:nvSpPr>
        <p:spPr>
          <a:xfrm>
            <a:off x="-1147313" y="6519297"/>
            <a:ext cx="4941549" cy="246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lvl="4">
              <a:defRPr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sz="1000"/>
              <a:t>Autonomous Intelligent System </a:t>
            </a:r>
            <a:r>
              <a:rPr sz="1000">
                <a:solidFill>
                  <a:srgbClr val="FFC000"/>
                </a:solidFill>
              </a:rPr>
              <a:t>Laboratory</a:t>
            </a:r>
          </a:p>
        </p:txBody>
      </p:sp>
      <p:pic>
        <p:nvPicPr>
          <p:cNvPr id="5" name="그림 19" descr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2000" cy="42367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 txBox="1"/>
          <p:nvPr/>
        </p:nvSpPr>
        <p:spPr>
          <a:xfrm>
            <a:off x="8447292" y="34694"/>
            <a:ext cx="3891851" cy="354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altLang="ko-KR" sz="1000" dirty="0"/>
              <a:t>AI4IoT </a:t>
            </a:r>
            <a:r>
              <a:rPr lang="ko-KR" altLang="en-US" sz="1000" dirty="0"/>
              <a:t>사용 가이드</a:t>
            </a:r>
            <a:endParaRPr sz="1000" dirty="0"/>
          </a:p>
        </p:txBody>
      </p:sp>
      <p:sp>
        <p:nvSpPr>
          <p:cNvPr id="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276151" y="6568352"/>
            <a:ext cx="150682" cy="15388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직선 연결선 17"/>
          <p:cNvSpPr/>
          <p:nvPr/>
        </p:nvSpPr>
        <p:spPr>
          <a:xfrm>
            <a:off x="11069604" y="6569242"/>
            <a:ext cx="1" cy="140370"/>
          </a:xfrm>
          <a:prstGeom prst="line">
            <a:avLst/>
          </a:prstGeom>
          <a:ln>
            <a:solidFill>
              <a:srgbClr val="98B955"/>
            </a:solidFill>
          </a:ln>
        </p:spPr>
        <p:txBody>
          <a:bodyPr lIns="45718" tIns="45718" rIns="45718" bIns="45718"/>
          <a:lstStyle/>
          <a:p>
            <a:endParaRPr sz="1800"/>
          </a:p>
        </p:txBody>
      </p:sp>
      <p:sp>
        <p:nvSpPr>
          <p:cNvPr id="10" name="제목 텍스트"/>
          <p:cNvSpPr txBox="1">
            <a:spLocks noGrp="1"/>
          </p:cNvSpPr>
          <p:nvPr>
            <p:ph type="title"/>
          </p:nvPr>
        </p:nvSpPr>
        <p:spPr>
          <a:xfrm>
            <a:off x="508000" y="480060"/>
            <a:ext cx="10972800" cy="594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rPr err="1"/>
              <a:t>제목</a:t>
            </a:r>
            <a:r>
              <a:t> </a:t>
            </a:r>
            <a:r>
              <a:rPr err="1"/>
              <a:t>텍스트</a:t>
            </a:r>
            <a:endParaRPr/>
          </a:p>
        </p:txBody>
      </p:sp>
      <p:sp>
        <p:nvSpPr>
          <p:cNvPr id="11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rPr err="1"/>
              <a:t>본문</a:t>
            </a:r>
            <a:r>
              <a:t> 첫 </a:t>
            </a:r>
            <a:r>
              <a:rPr err="1"/>
              <a:t>번째</a:t>
            </a:r>
            <a:r>
              <a:t> 줄</a:t>
            </a:r>
          </a:p>
          <a:p>
            <a:pPr lvl="1"/>
            <a:r>
              <a:rPr err="1"/>
              <a:t>본문</a:t>
            </a:r>
            <a:r>
              <a:t> 두 </a:t>
            </a:r>
            <a:r>
              <a:rPr err="1"/>
              <a:t>번째</a:t>
            </a:r>
            <a:r>
              <a:t> 줄</a:t>
            </a:r>
          </a:p>
          <a:p>
            <a:pPr lvl="2"/>
            <a:r>
              <a:rPr err="1"/>
              <a:t>본문</a:t>
            </a:r>
            <a:r>
              <a:t> 세 </a:t>
            </a:r>
            <a:r>
              <a:rPr err="1"/>
              <a:t>번째</a:t>
            </a:r>
            <a:r>
              <a:t> 줄</a:t>
            </a:r>
          </a:p>
          <a:p>
            <a:pPr lvl="3"/>
            <a:r>
              <a:rPr err="1"/>
              <a:t>본문</a:t>
            </a:r>
            <a:r>
              <a:t> 네 </a:t>
            </a:r>
            <a:r>
              <a:rPr err="1"/>
              <a:t>번째</a:t>
            </a:r>
            <a:r>
              <a:t> 줄</a:t>
            </a:r>
          </a:p>
          <a:p>
            <a:pPr lvl="4"/>
            <a:r>
              <a:rPr err="1"/>
              <a:t>본문</a:t>
            </a:r>
            <a:r>
              <a:t> </a:t>
            </a:r>
            <a:r>
              <a:rPr err="1"/>
              <a:t>다섯</a:t>
            </a:r>
            <a:r>
              <a:t> </a:t>
            </a:r>
            <a:r>
              <a:rPr err="1"/>
              <a:t>번째</a:t>
            </a:r>
            <a:r>
              <a:t> 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C0D73F-ED54-4ABD-9D28-E75BCD26059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492" y="161959"/>
            <a:ext cx="798468" cy="24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9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820056" marR="0" indent="-362856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1295400" marR="0" indent="-3810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1828800" marR="0" indent="-4572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2286000" marR="0" indent="-4572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2514600" marR="0" indent="-2286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2971800" marR="0" indent="-2286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3428999" marR="0" indent="-22859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3886199" marR="0" indent="-22859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oTKETI/oneM2M-API-Testing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nsd.de/apps/mqttfx/1.7.1/?C=N;O=D&#50640;&#49436;%20mqttfx-17.1-windows-x64bit.exe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203.253.128.161:7575/#!/monitor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ISL-Sejong/AI4IoT.git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SL-Sejong/AI4IoT.gi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59FA3-BF91-4974-BA2A-18908E549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808" y="2518334"/>
            <a:ext cx="10363201" cy="1362076"/>
          </a:xfrm>
        </p:spPr>
        <p:txBody>
          <a:bodyPr/>
          <a:lstStyle/>
          <a:p>
            <a:r>
              <a:rPr lang="en-US" altLang="ko-KR" dirty="0"/>
              <a:t>AI4IoT </a:t>
            </a:r>
            <a:r>
              <a:rPr lang="ko-KR" altLang="en-US" dirty="0"/>
              <a:t>사용 가이드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7C5CB48C-A385-4938-83DA-600C382D88EB}"/>
              </a:ext>
            </a:extLst>
          </p:cNvPr>
          <p:cNvSpPr txBox="1">
            <a:spLocks/>
          </p:cNvSpPr>
          <p:nvPr/>
        </p:nvSpPr>
        <p:spPr>
          <a:xfrm>
            <a:off x="1154208" y="3880410"/>
            <a:ext cx="10363201" cy="150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 fontScale="92500" lnSpcReduction="1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-70" baseline="0">
                <a:solidFill>
                  <a:srgbClr val="FFFFFF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indent="457200" algn="ctr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-70" baseline="0">
                <a:solidFill>
                  <a:srgbClr val="FFFFFF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indent="914400" algn="ctr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-70" baseline="0">
                <a:solidFill>
                  <a:srgbClr val="FFFFFF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indent="1371600" algn="ctr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-70" baseline="0">
                <a:solidFill>
                  <a:srgbClr val="FFFFFF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indent="1828800" algn="ctr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-70" baseline="0">
                <a:solidFill>
                  <a:srgbClr val="FFFFFF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indent="-2286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-70" baseline="0">
                <a:solidFill>
                  <a:srgbClr val="00000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indent="-2286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-70" baseline="0">
                <a:solidFill>
                  <a:srgbClr val="00000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8999" marR="0" indent="-22859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-70" baseline="0">
                <a:solidFill>
                  <a:srgbClr val="00000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199" marR="0" indent="-22859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-70" baseline="0">
                <a:solidFill>
                  <a:srgbClr val="00000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ko-KR" altLang="en-US" kern="0"/>
              <a:t>작성자</a:t>
            </a:r>
            <a:r>
              <a:rPr lang="en-US" altLang="ko-KR" kern="0"/>
              <a:t>:</a:t>
            </a:r>
          </a:p>
          <a:p>
            <a:r>
              <a:rPr lang="en-US" altLang="ko-KR" kern="0"/>
              <a:t> </a:t>
            </a:r>
            <a:r>
              <a:rPr lang="ko-KR" altLang="en-US" kern="0"/>
              <a:t>세종대학교 </a:t>
            </a:r>
            <a:r>
              <a:rPr lang="en-US" altLang="ko-KR" kern="0"/>
              <a:t>AISL</a:t>
            </a:r>
            <a:r>
              <a:rPr lang="ko-KR" altLang="en-US" kern="0"/>
              <a:t> 김유진 연구원</a:t>
            </a:r>
            <a:endParaRPr lang="en-US" altLang="ko-KR" kern="0"/>
          </a:p>
          <a:p>
            <a:r>
              <a:rPr lang="ko-KR" altLang="en-US" kern="0"/>
              <a:t>세종대학교 </a:t>
            </a:r>
            <a:r>
              <a:rPr lang="en-US" altLang="ko-KR" kern="0"/>
              <a:t>AISL</a:t>
            </a:r>
            <a:r>
              <a:rPr lang="ko-KR" altLang="en-US" kern="0"/>
              <a:t> 주형준 연구원</a:t>
            </a:r>
            <a:endParaRPr lang="en-US" altLang="ko-KR" kern="0"/>
          </a:p>
          <a:p>
            <a:r>
              <a:rPr lang="ko-KR" altLang="en-US" kern="0"/>
              <a:t>세종대학교 </a:t>
            </a:r>
            <a:r>
              <a:rPr lang="en-US" altLang="ko-KR" kern="0"/>
              <a:t>AISL</a:t>
            </a:r>
            <a:r>
              <a:rPr lang="ko-KR" altLang="en-US" kern="0"/>
              <a:t> 김민지 연구원</a:t>
            </a:r>
            <a:endParaRPr lang="en-US" altLang="ko-KR" kern="0"/>
          </a:p>
          <a:p>
            <a:r>
              <a:rPr lang="ko-KR" altLang="en-US" kern="0"/>
              <a:t>세종대학교 </a:t>
            </a:r>
            <a:r>
              <a:rPr lang="en-US" altLang="ko-KR" kern="0"/>
              <a:t>AISL</a:t>
            </a:r>
            <a:r>
              <a:rPr lang="ko-KR" altLang="en-US" kern="0"/>
              <a:t> 이동훈 연구원</a:t>
            </a:r>
            <a:endParaRPr lang="en-US" altLang="ko-KR" kern="0"/>
          </a:p>
        </p:txBody>
      </p:sp>
    </p:spTree>
    <p:extLst>
      <p:ext uri="{BB962C8B-B14F-4D97-AF65-F5344CB8AC3E}">
        <p14:creationId xmlns:p14="http://schemas.microsoft.com/office/powerpoint/2010/main" val="235805449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279AF-F941-4871-8EB2-A172D466D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 </a:t>
            </a:r>
            <a:r>
              <a:rPr lang="ko-KR" altLang="en-US" dirty="0"/>
              <a:t>사용 가이드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6532593-8259-4448-A9AB-23935FAE6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074657"/>
            <a:ext cx="8680091" cy="488255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D0A3771-D908-47DE-8208-07E2FEB30A26}"/>
              </a:ext>
            </a:extLst>
          </p:cNvPr>
          <p:cNvSpPr/>
          <p:nvPr/>
        </p:nvSpPr>
        <p:spPr>
          <a:xfrm>
            <a:off x="836764" y="4882552"/>
            <a:ext cx="1043794" cy="207033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FEFDD2F-958A-49DC-975E-3727485B23C4}"/>
              </a:ext>
            </a:extLst>
          </p:cNvPr>
          <p:cNvCxnSpPr>
            <a:cxnSpLocks/>
          </p:cNvCxnSpPr>
          <p:nvPr/>
        </p:nvCxnSpPr>
        <p:spPr>
          <a:xfrm>
            <a:off x="1880558" y="4994694"/>
            <a:ext cx="1167442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B3FCCE-11D0-472F-B36F-48B08ADAE7CE}"/>
              </a:ext>
            </a:extLst>
          </p:cNvPr>
          <p:cNvSpPr/>
          <p:nvPr/>
        </p:nvSpPr>
        <p:spPr>
          <a:xfrm>
            <a:off x="3048000" y="4394533"/>
            <a:ext cx="3288643" cy="120032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display1.py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를 실행시키면 초당 사진을 실시간으로 찍어서 </a:t>
            </a:r>
            <a:r>
              <a:rPr lang="ko-KR" altLang="en-US" err="1">
                <a:solidFill>
                  <a:srgbClr val="000000"/>
                </a:solidFill>
                <a:sym typeface="Helvetica"/>
              </a:rPr>
              <a:t>모비우스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서버로 사진을 인코딩하여 전송하게 된다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2560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99D14C-D045-402A-A631-946F7D91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435" y="1774087"/>
            <a:ext cx="6096001" cy="31300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CA057EC-C3BF-451E-97C3-41F08DCF3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 </a:t>
            </a:r>
            <a:r>
              <a:rPr lang="ko-KR" altLang="en-US" dirty="0"/>
              <a:t>사용 가이드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4D62231-7000-4AEF-B7A7-9EB59D96B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8" y="1460498"/>
            <a:ext cx="6679481" cy="37572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7B3F3AC-06F5-4022-9F2B-635E3C0592BA}"/>
              </a:ext>
            </a:extLst>
          </p:cNvPr>
          <p:cNvSpPr/>
          <p:nvPr/>
        </p:nvSpPr>
        <p:spPr>
          <a:xfrm>
            <a:off x="4442604" y="1940944"/>
            <a:ext cx="2631055" cy="1578633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2E1AB7-7289-4819-9FDF-D42CC8997715}"/>
              </a:ext>
            </a:extLst>
          </p:cNvPr>
          <p:cNvSpPr/>
          <p:nvPr/>
        </p:nvSpPr>
        <p:spPr>
          <a:xfrm>
            <a:off x="10463842" y="2317630"/>
            <a:ext cx="1016958" cy="1578633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F8D3FCD-D7B7-4CCC-BFFB-A481B567389B}"/>
              </a:ext>
            </a:extLst>
          </p:cNvPr>
          <p:cNvCxnSpPr>
            <a:cxnSpLocks/>
          </p:cNvCxnSpPr>
          <p:nvPr/>
        </p:nvCxnSpPr>
        <p:spPr>
          <a:xfrm>
            <a:off x="7073659" y="2648309"/>
            <a:ext cx="3390183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5A8085-9DD5-4448-A7A0-6BB776EB6BE7}"/>
              </a:ext>
            </a:extLst>
          </p:cNvPr>
          <p:cNvSpPr/>
          <p:nvPr/>
        </p:nvSpPr>
        <p:spPr>
          <a:xfrm>
            <a:off x="1015476" y="5688176"/>
            <a:ext cx="9957848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실시간으로 </a:t>
            </a:r>
            <a:r>
              <a:rPr lang="ko-KR" altLang="en-US" err="1">
                <a:solidFill>
                  <a:srgbClr val="000000"/>
                </a:solidFill>
                <a:sym typeface="Helvetica"/>
              </a:rPr>
              <a:t>모비우스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서버에 사진이 전송됨을 브라우저를 통해 확인할 수 있다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375697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7C5C7-061F-45BA-B4C0-949F547E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 </a:t>
            </a:r>
            <a:r>
              <a:rPr lang="ko-KR" altLang="en-US" dirty="0"/>
              <a:t>사용 가이드 </a:t>
            </a:r>
            <a:r>
              <a:rPr lang="en-US" altLang="ko-KR" dirty="0"/>
              <a:t>(</a:t>
            </a:r>
            <a:r>
              <a:rPr lang="ko-KR" altLang="en-US" dirty="0"/>
              <a:t>스크립트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68F13A-78FD-410C-B63D-364A96C7FD28}"/>
              </a:ext>
            </a:extLst>
          </p:cNvPr>
          <p:cNvSpPr/>
          <p:nvPr/>
        </p:nvSpPr>
        <p:spPr>
          <a:xfrm>
            <a:off x="507998" y="1216984"/>
            <a:ext cx="10348547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1. Rasp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터미널을 켜고 소스 코드를 다운 받은 디렉토리로 들어간다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E4AABE-1E56-4A6F-8EE5-938EDAAD1C44}"/>
              </a:ext>
            </a:extLst>
          </p:cNvPr>
          <p:cNvSpPr/>
          <p:nvPr/>
        </p:nvSpPr>
        <p:spPr>
          <a:xfrm>
            <a:off x="507998" y="1813466"/>
            <a:ext cx="10348547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2. MQTT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통신과 </a:t>
            </a:r>
            <a:r>
              <a:rPr kumimoji="0" lang="en-US" altLang="ko-KR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Socket.server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를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open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하기 위하여 </a:t>
            </a:r>
            <a:r>
              <a:rPr kumimoji="0" lang="en-US" altLang="ko-KR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nCube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-Thy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me-master-Rasp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로 들어간다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19C198-7D3F-467D-B22C-F70283163F85}"/>
              </a:ext>
            </a:extLst>
          </p:cNvPr>
          <p:cNvSpPr/>
          <p:nvPr/>
        </p:nvSpPr>
        <p:spPr>
          <a:xfrm>
            <a:off x="507998" y="2409948"/>
            <a:ext cx="10348547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3. “node thyme”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으로 실행시킨다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01EA22B-CD35-4AA0-ACFD-8A19D7D599B9}"/>
              </a:ext>
            </a:extLst>
          </p:cNvPr>
          <p:cNvSpPr/>
          <p:nvPr/>
        </p:nvSpPr>
        <p:spPr>
          <a:xfrm>
            <a:off x="507998" y="4795876"/>
            <a:ext cx="10348547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7.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HOST(line 11)</a:t>
            </a:r>
            <a:r>
              <a:rPr lang="ko-KR" altLang="en-US" err="1">
                <a:solidFill>
                  <a:srgbClr val="000000"/>
                </a:solidFill>
                <a:sym typeface="Helvetica"/>
              </a:rPr>
              <a:t>를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자신의 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ip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주소로 바꾼 후 </a:t>
            </a:r>
            <a:r>
              <a:rPr lang="ko-KR" altLang="en-US" err="1">
                <a:solidFill>
                  <a:srgbClr val="000000"/>
                </a:solidFill>
                <a:sym typeface="Helvetica"/>
              </a:rPr>
              <a:t>파이썬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스크립트를 실행 시킨다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FF8CEF-A6B5-454A-9377-5918ADFC4B97}"/>
              </a:ext>
            </a:extLst>
          </p:cNvPr>
          <p:cNvSpPr/>
          <p:nvPr/>
        </p:nvSpPr>
        <p:spPr>
          <a:xfrm>
            <a:off x="507998" y="5392358"/>
            <a:ext cx="10348547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8. Socket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통신이 성공하면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Mobius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서버에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display 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cnt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에 인코딩 데이터가 올라간다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12075BB-75BD-44A7-9DAF-05AAEB918392}"/>
              </a:ext>
            </a:extLst>
          </p:cNvPr>
          <p:cNvSpPr/>
          <p:nvPr/>
        </p:nvSpPr>
        <p:spPr>
          <a:xfrm>
            <a:off x="507998" y="3006430"/>
            <a:ext cx="10348547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4.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터미널에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[status] : 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crtci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가 출력되면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3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번이 성공한 것이다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CB9D38-B911-436C-B4BA-6B20094F5C7C}"/>
              </a:ext>
            </a:extLst>
          </p:cNvPr>
          <p:cNvSpPr/>
          <p:nvPr/>
        </p:nvSpPr>
        <p:spPr>
          <a:xfrm>
            <a:off x="507998" y="3602912"/>
            <a:ext cx="10348547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5.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터미널에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TCP Server ( 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ip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주소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) for TAS in listening on port 3105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를 찾아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IP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를 확인한다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9041FEB-D0A3-4E09-A858-837CC389A0D8}"/>
              </a:ext>
            </a:extLst>
          </p:cNvPr>
          <p:cNvSpPr/>
          <p:nvPr/>
        </p:nvSpPr>
        <p:spPr>
          <a:xfrm>
            <a:off x="507998" y="4199394"/>
            <a:ext cx="10348547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6. 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Socket.client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실행 및 카메라를 실행시키기 위하여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display1.py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을 연다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694374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7C5C7-061F-45BA-B4C0-949F547E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ML </a:t>
            </a:r>
            <a:r>
              <a:rPr lang="ko-KR" altLang="en-US" dirty="0"/>
              <a:t>사용 가이드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2A362A-6CFB-4272-ACA5-0D12E891E347}"/>
              </a:ext>
            </a:extLst>
          </p:cNvPr>
          <p:cNvSpPr/>
          <p:nvPr/>
        </p:nvSpPr>
        <p:spPr>
          <a:xfrm>
            <a:off x="1117076" y="3977879"/>
            <a:ext cx="9957848" cy="230832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선행되어야 하는 부분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1. ML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을 돌릴 하드웨어를 선택한다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 (PC or 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Jetsonboard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추천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, </a:t>
            </a:r>
            <a:r>
              <a:rPr lang="ko-KR" altLang="en-US" err="1">
                <a:solidFill>
                  <a:srgbClr val="000000"/>
                </a:solidFill>
                <a:sym typeface="Helvetica"/>
              </a:rPr>
              <a:t>라즈베리파이는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느림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.)</a:t>
            </a:r>
          </a:p>
          <a:p>
            <a:pPr marL="0" marR="0" indent="0" algn="ctr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2. </a:t>
            </a:r>
            <a:r>
              <a:rPr lang="ko-KR" altLang="en-US" err="1">
                <a:solidFill>
                  <a:srgbClr val="000000"/>
                </a:solidFill>
                <a:sym typeface="Helvetica"/>
              </a:rPr>
              <a:t>깃허브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소스 코드 중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ML_python.py, decoding.py, 03-0.0356.hdf5,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nCube-ML.js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만 사용한다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3.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모든 스크립트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(03-0.0356.hdf5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제외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)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위에 정의된 모듈들 설치한다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ctr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4. nCube-ML.js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또한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node.js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와 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npm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설치 후 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npm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 install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로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node module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다운받는다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57A2314-BA5D-4147-A715-8C2DBBF2A0DC}"/>
              </a:ext>
            </a:extLst>
          </p:cNvPr>
          <p:cNvSpPr/>
          <p:nvPr/>
        </p:nvSpPr>
        <p:spPr>
          <a:xfrm>
            <a:off x="5865788" y="1074657"/>
            <a:ext cx="4022628" cy="279593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2273BE9-2924-4457-8A28-D878FBF7969C}"/>
              </a:ext>
            </a:extLst>
          </p:cNvPr>
          <p:cNvSpPr/>
          <p:nvPr/>
        </p:nvSpPr>
        <p:spPr>
          <a:xfrm>
            <a:off x="2906246" y="1265216"/>
            <a:ext cx="2088859" cy="1753299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Mobius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7442BAC-241E-46EF-8D25-28B5A34FFA75}"/>
              </a:ext>
            </a:extLst>
          </p:cNvPr>
          <p:cNvSpPr/>
          <p:nvPr/>
        </p:nvSpPr>
        <p:spPr>
          <a:xfrm>
            <a:off x="6310079" y="1265215"/>
            <a:ext cx="613795" cy="1753299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b</a:t>
            </a:r>
            <a:endParaRPr kumimoji="0" lang="en-US" altLang="ko-K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CE3584-138F-4C61-AB63-5012572A5110}"/>
              </a:ext>
            </a:extLst>
          </p:cNvPr>
          <p:cNvSpPr txBox="1"/>
          <p:nvPr/>
        </p:nvSpPr>
        <p:spPr>
          <a:xfrm>
            <a:off x="6851659" y="2103294"/>
            <a:ext cx="95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socket</a:t>
            </a:r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311E442-73B9-479D-903E-24FF5B2D8033}"/>
              </a:ext>
            </a:extLst>
          </p:cNvPr>
          <p:cNvSpPr/>
          <p:nvPr/>
        </p:nvSpPr>
        <p:spPr>
          <a:xfrm>
            <a:off x="6041595" y="3005721"/>
            <a:ext cx="1175834" cy="691236"/>
          </a:xfrm>
          <a:prstGeom prst="rect">
            <a:avLst/>
          </a:prstGeom>
          <a:solidFill>
            <a:srgbClr val="F6A6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nCube-ML.js</a:t>
            </a: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7E85580-71EA-42AD-9276-A0BF3D7F323D}"/>
              </a:ext>
            </a:extLst>
          </p:cNvPr>
          <p:cNvSpPr/>
          <p:nvPr/>
        </p:nvSpPr>
        <p:spPr>
          <a:xfrm>
            <a:off x="7592438" y="1265216"/>
            <a:ext cx="2088859" cy="1753299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(ML)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4A521A-182D-4FD6-90D3-453B000319C5}"/>
              </a:ext>
            </a:extLst>
          </p:cNvPr>
          <p:cNvSpPr/>
          <p:nvPr/>
        </p:nvSpPr>
        <p:spPr>
          <a:xfrm>
            <a:off x="7594293" y="2997415"/>
            <a:ext cx="2088859" cy="691236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ML_python.py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decoding.py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03-0.0356.hdf5</a:t>
            </a: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0423451-8120-4124-8A52-B73A9374F660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>
            <a:off x="6923874" y="2141865"/>
            <a:ext cx="668564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3BBAD3F-B431-4FF3-BC48-75C89FF6DEF9}"/>
              </a:ext>
            </a:extLst>
          </p:cNvPr>
          <p:cNvSpPr txBox="1"/>
          <p:nvPr/>
        </p:nvSpPr>
        <p:spPr>
          <a:xfrm>
            <a:off x="5054015" y="1950802"/>
            <a:ext cx="95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MQTT</a:t>
            </a:r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AEAFB6A-41FA-4FF0-AB67-C8C306E6E86F}"/>
              </a:ext>
            </a:extLst>
          </p:cNvPr>
          <p:cNvCxnSpPr>
            <a:cxnSpLocks/>
          </p:cNvCxnSpPr>
          <p:nvPr/>
        </p:nvCxnSpPr>
        <p:spPr>
          <a:xfrm>
            <a:off x="4985679" y="1886928"/>
            <a:ext cx="1322545" cy="4197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8CBA449-BA0D-4DDF-9576-0C4EB3AE502F}"/>
              </a:ext>
            </a:extLst>
          </p:cNvPr>
          <p:cNvCxnSpPr>
            <a:cxnSpLocks/>
          </p:cNvCxnSpPr>
          <p:nvPr/>
        </p:nvCxnSpPr>
        <p:spPr>
          <a:xfrm flipH="1" flipV="1">
            <a:off x="4985679" y="2388052"/>
            <a:ext cx="1313119" cy="3649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4643880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46608-8861-4588-B60F-62137851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ML </a:t>
            </a:r>
            <a:r>
              <a:rPr lang="ko-KR" altLang="en-US" dirty="0"/>
              <a:t>사용 가이드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E12092F-6ECB-41E1-B554-30909258A0A5}"/>
              </a:ext>
            </a:extLst>
          </p:cNvPr>
          <p:cNvGrpSpPr/>
          <p:nvPr/>
        </p:nvGrpSpPr>
        <p:grpSpPr>
          <a:xfrm>
            <a:off x="901633" y="1254414"/>
            <a:ext cx="10388733" cy="4861341"/>
            <a:chOff x="1184022" y="1236484"/>
            <a:chExt cx="10388733" cy="486134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0ED97C9-AE2A-4C12-9407-A3480056E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4022" y="4265174"/>
              <a:ext cx="5676900" cy="183265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81EAC43-3BDF-4974-B6B8-B7AA14DA34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3363"/>
            <a:stretch/>
          </p:blipFill>
          <p:spPr>
            <a:xfrm>
              <a:off x="1236776" y="1236484"/>
              <a:ext cx="4814262" cy="271268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A0F3991-88BE-4270-B095-26AB45F163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3363"/>
            <a:stretch/>
          </p:blipFill>
          <p:spPr>
            <a:xfrm>
              <a:off x="1184022" y="1236484"/>
              <a:ext cx="4814262" cy="271268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662776-E0DD-461F-B1B6-A5A20748235D}"/>
                </a:ext>
              </a:extLst>
            </p:cNvPr>
            <p:cNvSpPr/>
            <p:nvPr/>
          </p:nvSpPr>
          <p:spPr>
            <a:xfrm>
              <a:off x="2768582" y="2019194"/>
              <a:ext cx="1561040" cy="140677"/>
            </a:xfrm>
            <a:prstGeom prst="rect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382F89D-8787-4609-BAB7-7D6DC827A689}"/>
                </a:ext>
              </a:extLst>
            </p:cNvPr>
            <p:cNvSpPr/>
            <p:nvPr/>
          </p:nvSpPr>
          <p:spPr>
            <a:xfrm>
              <a:off x="1236776" y="2234333"/>
              <a:ext cx="4545586" cy="1554070"/>
            </a:xfrm>
            <a:prstGeom prst="rect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9ABA623-BA95-4AE3-BAB7-50821996274E}"/>
                </a:ext>
              </a:extLst>
            </p:cNvPr>
            <p:cNvSpPr/>
            <p:nvPr/>
          </p:nvSpPr>
          <p:spPr>
            <a:xfrm>
              <a:off x="6193716" y="2684916"/>
              <a:ext cx="4814262" cy="6463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>
                  <a:solidFill>
                    <a:srgbClr val="000000"/>
                  </a:solidFill>
                  <a:sym typeface="Helvetica"/>
                </a:rPr>
                <a:t>2. </a:t>
              </a:r>
              <a:r>
                <a:rPr lang="en-US" altLang="ko-KR" err="1">
                  <a:solidFill>
                    <a:srgbClr val="000000"/>
                  </a:solidFill>
                  <a:sym typeface="Helvetica"/>
                </a:rPr>
                <a:t>npm</a:t>
              </a:r>
              <a:r>
                <a:rPr lang="en-US" altLang="ko-KR">
                  <a:solidFill>
                    <a:srgbClr val="000000"/>
                  </a:solidFill>
                  <a:sym typeface="Helvetica"/>
                </a:rPr>
                <a:t> install </a:t>
              </a:r>
              <a:r>
                <a:rPr lang="ko-KR" altLang="en-US">
                  <a:solidFill>
                    <a:srgbClr val="000000"/>
                  </a:solidFill>
                  <a:sym typeface="Helvetica"/>
                </a:rPr>
                <a:t>을 하지 않고 </a:t>
              </a:r>
              <a:r>
                <a:rPr lang="en-US" altLang="ko-KR">
                  <a:solidFill>
                    <a:srgbClr val="000000"/>
                  </a:solidFill>
                  <a:sym typeface="Helvetica"/>
                </a:rPr>
                <a:t>node thyme </a:t>
              </a:r>
              <a:r>
                <a:rPr lang="ko-KR" altLang="en-US">
                  <a:solidFill>
                    <a:srgbClr val="000000"/>
                  </a:solidFill>
                  <a:sym typeface="Helvetica"/>
                </a:rPr>
                <a:t>명령어를 실행하면 에러 메시지가 출력된다</a:t>
              </a:r>
              <a:r>
                <a:rPr lang="en-US" altLang="ko-KR">
                  <a:solidFill>
                    <a:srgbClr val="000000"/>
                  </a:solidFill>
                  <a:sym typeface="Helvetica"/>
                </a:rPr>
                <a:t>.</a:t>
              </a: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9AC45C-CF9A-4B94-BFEE-2B4661C0F3E6}"/>
                </a:ext>
              </a:extLst>
            </p:cNvPr>
            <p:cNvSpPr/>
            <p:nvPr/>
          </p:nvSpPr>
          <p:spPr>
            <a:xfrm>
              <a:off x="3939455" y="1380407"/>
              <a:ext cx="3384836" cy="36932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>
                  <a:solidFill>
                    <a:srgbClr val="000000"/>
                  </a:solidFill>
                  <a:sym typeface="Helvetica"/>
                </a:rPr>
                <a:t>1. </a:t>
              </a:r>
              <a:r>
                <a:rPr lang="en-US" altLang="ko-KR" err="1">
                  <a:solidFill>
                    <a:srgbClr val="000000"/>
                  </a:solidFill>
                  <a:sym typeface="Helvetica"/>
                </a:rPr>
                <a:t>nCube</a:t>
              </a:r>
              <a:r>
                <a:rPr lang="en-US" altLang="ko-KR">
                  <a:solidFill>
                    <a:srgbClr val="000000"/>
                  </a:solidFill>
                  <a:sym typeface="Helvetica"/>
                </a:rPr>
                <a:t>-ML </a:t>
              </a:r>
              <a:r>
                <a:rPr lang="ko-KR" altLang="en-US">
                  <a:solidFill>
                    <a:srgbClr val="000000"/>
                  </a:solidFill>
                  <a:sym typeface="Helvetica"/>
                </a:rPr>
                <a:t>경로로 들어간다</a:t>
              </a:r>
              <a:r>
                <a:rPr lang="en-US" altLang="ko-KR">
                  <a:solidFill>
                    <a:srgbClr val="000000"/>
                  </a:solidFill>
                  <a:sym typeface="Helvetica"/>
                </a:rPr>
                <a:t>.</a:t>
              </a: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5DA33E1-252D-412F-A219-648760C7F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7327" y="1749735"/>
              <a:ext cx="206188" cy="273917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20FBB1D-6737-4787-945E-9C812813AE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763" y="3008080"/>
              <a:ext cx="425953" cy="1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0FE9E73-3D7A-4D56-A79D-6663A8F70605}"/>
                </a:ext>
              </a:extLst>
            </p:cNvPr>
            <p:cNvSpPr/>
            <p:nvPr/>
          </p:nvSpPr>
          <p:spPr>
            <a:xfrm>
              <a:off x="4031580" y="4295224"/>
              <a:ext cx="567314" cy="138542"/>
            </a:xfrm>
            <a:prstGeom prst="rect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FED14BD-8035-46B5-8CDC-90249DA88DC8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4661647" y="4365812"/>
              <a:ext cx="2096846" cy="785356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85335A-C195-4CCD-9E2B-29A5E84CF0EF}"/>
                </a:ext>
              </a:extLst>
            </p:cNvPr>
            <p:cNvSpPr/>
            <p:nvPr/>
          </p:nvSpPr>
          <p:spPr>
            <a:xfrm>
              <a:off x="4040737" y="5956648"/>
              <a:ext cx="567314" cy="138542"/>
            </a:xfrm>
            <a:prstGeom prst="rect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55ED9448-C8FD-45C2-BBFA-B2D575E3C39A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4670804" y="5151168"/>
              <a:ext cx="2087689" cy="876069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AF4226A-21D8-45D3-B94D-0B5E83DD3BB1}"/>
                </a:ext>
              </a:extLst>
            </p:cNvPr>
            <p:cNvSpPr/>
            <p:nvPr/>
          </p:nvSpPr>
          <p:spPr>
            <a:xfrm>
              <a:off x="6758493" y="4966504"/>
              <a:ext cx="4814262" cy="36932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>
                  <a:solidFill>
                    <a:srgbClr val="000000"/>
                  </a:solidFill>
                  <a:sym typeface="Helvetica"/>
                </a:rPr>
                <a:t>3. </a:t>
              </a:r>
              <a:r>
                <a:rPr lang="en-US" altLang="ko-KR" err="1">
                  <a:solidFill>
                    <a:srgbClr val="000000"/>
                  </a:solidFill>
                  <a:sym typeface="Helvetica"/>
                </a:rPr>
                <a:t>npm</a:t>
              </a:r>
              <a:r>
                <a:rPr lang="en-US" altLang="ko-KR">
                  <a:solidFill>
                    <a:srgbClr val="000000"/>
                  </a:solidFill>
                  <a:sym typeface="Helvetica"/>
                </a:rPr>
                <a:t> install </a:t>
              </a:r>
              <a:r>
                <a:rPr lang="ko-KR" altLang="en-US">
                  <a:solidFill>
                    <a:srgbClr val="000000"/>
                  </a:solidFill>
                  <a:sym typeface="Helvetica"/>
                </a:rPr>
                <a:t>후 </a:t>
              </a:r>
              <a:r>
                <a:rPr lang="en-US" altLang="ko-KR">
                  <a:solidFill>
                    <a:srgbClr val="000000"/>
                  </a:solidFill>
                  <a:sym typeface="Helvetica"/>
                </a:rPr>
                <a:t>node thyme</a:t>
              </a:r>
              <a:r>
                <a:rPr lang="ko-KR" altLang="en-US">
                  <a:solidFill>
                    <a:srgbClr val="000000"/>
                  </a:solidFill>
                  <a:sym typeface="Helvetica"/>
                </a:rPr>
                <a:t> 실행시킨다</a:t>
              </a:r>
              <a:r>
                <a:rPr lang="en-US" altLang="ko-KR">
                  <a:solidFill>
                    <a:srgbClr val="000000"/>
                  </a:solidFill>
                  <a:sym typeface="Helvetica"/>
                </a:rPr>
                <a:t>.</a:t>
              </a: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4235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4512A-15B9-4098-9687-D61ECF09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ML </a:t>
            </a:r>
            <a:r>
              <a:rPr lang="ko-KR" altLang="en-US" dirty="0"/>
              <a:t>사용 가이드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DA51BD-5E4B-4534-AE98-B86738840BE6}"/>
              </a:ext>
            </a:extLst>
          </p:cNvPr>
          <p:cNvGrpSpPr/>
          <p:nvPr/>
        </p:nvGrpSpPr>
        <p:grpSpPr>
          <a:xfrm>
            <a:off x="225709" y="1187124"/>
            <a:ext cx="11740581" cy="4743099"/>
            <a:chOff x="0" y="1196089"/>
            <a:chExt cx="11740581" cy="474309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D5D287-DF59-418A-A654-F99B9AA9F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4597" y="1196089"/>
              <a:ext cx="10190284" cy="1042404"/>
            </a:xfrm>
            <a:prstGeom prst="rect">
              <a:avLst/>
            </a:prstGeom>
          </p:spPr>
        </p:pic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9D1A18F4-FD71-4402-ABEC-22250A22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700" y="3227162"/>
              <a:ext cx="10726881" cy="271202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1B4897-2F28-4652-85DA-B8883FFEC262}"/>
                </a:ext>
              </a:extLst>
            </p:cNvPr>
            <p:cNvSpPr/>
            <p:nvPr/>
          </p:nvSpPr>
          <p:spPr>
            <a:xfrm>
              <a:off x="3211248" y="4248386"/>
              <a:ext cx="1777428" cy="184123"/>
            </a:xfrm>
            <a:prstGeom prst="rect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4DA6088-1A0D-418C-9AB4-13F800DB561E}"/>
                </a:ext>
              </a:extLst>
            </p:cNvPr>
            <p:cNvSpPr/>
            <p:nvPr/>
          </p:nvSpPr>
          <p:spPr>
            <a:xfrm>
              <a:off x="5687870" y="3325060"/>
              <a:ext cx="4413739" cy="9233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>
                  <a:solidFill>
                    <a:srgbClr val="000000"/>
                  </a:solidFill>
                  <a:sym typeface="Helvetica"/>
                </a:rPr>
                <a:t>5. ML_python.py</a:t>
              </a:r>
              <a:r>
                <a:rPr lang="ko-KR" altLang="en-US">
                  <a:solidFill>
                    <a:srgbClr val="000000"/>
                  </a:solidFill>
                  <a:sym typeface="Helvetica"/>
                </a:rPr>
                <a:t>에서</a:t>
              </a:r>
              <a:endPara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b="0" i="0" u="none" strike="noStrike" cap="none" spc="0" normalizeH="0" baseline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nCube</a:t>
              </a:r>
              <a:r>
                <a:rPr kumimoji="0" lang="en-US" altLang="ko-KR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-ML</a:t>
              </a:r>
              <a:r>
                <a: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이 같은 </a:t>
              </a:r>
              <a:r>
                <a:rPr lang="en-US" altLang="ko-KR">
                  <a:solidFill>
                    <a:srgbClr val="000000"/>
                  </a:solidFill>
                  <a:sym typeface="Helvetica"/>
                </a:rPr>
                <a:t>PC </a:t>
              </a:r>
              <a:r>
                <a:rPr lang="ko-KR" altLang="en-US">
                  <a:solidFill>
                    <a:srgbClr val="000000"/>
                  </a:solidFill>
                  <a:sym typeface="Helvetica"/>
                </a:rPr>
                <a:t>내에 있을 경우 </a:t>
              </a:r>
              <a:r>
                <a:rPr lang="en-US" altLang="ko-KR">
                  <a:solidFill>
                    <a:srgbClr val="000000"/>
                  </a:solidFill>
                  <a:sym typeface="Helvetica"/>
                </a:rPr>
                <a:t>IP</a:t>
              </a:r>
              <a:r>
                <a:rPr lang="ko-KR" altLang="en-US">
                  <a:solidFill>
                    <a:srgbClr val="000000"/>
                  </a:solidFill>
                  <a:sym typeface="Helvetica"/>
                </a:rPr>
                <a:t>주소 대신 </a:t>
              </a:r>
              <a:r>
                <a:rPr lang="en-US" altLang="ko-KR">
                  <a:solidFill>
                    <a:srgbClr val="000000"/>
                  </a:solidFill>
                  <a:sym typeface="Helvetica"/>
                </a:rPr>
                <a:t>“localhost”</a:t>
              </a:r>
              <a:r>
                <a:rPr lang="ko-KR" altLang="en-US">
                  <a:solidFill>
                    <a:srgbClr val="000000"/>
                  </a:solidFill>
                  <a:sym typeface="Helvetica"/>
                </a:rPr>
                <a:t> 라고 적을 수 있다</a:t>
              </a:r>
              <a:r>
                <a:rPr lang="en-US" altLang="ko-KR">
                  <a:solidFill>
                    <a:srgbClr val="000000"/>
                  </a:solidFill>
                  <a:sym typeface="Helvetica"/>
                </a:rPr>
                <a:t>.</a:t>
              </a: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17E666F-A9DF-4BED-AF4A-1B5FC215F6A0}"/>
                </a:ext>
              </a:extLst>
            </p:cNvPr>
            <p:cNvSpPr/>
            <p:nvPr/>
          </p:nvSpPr>
          <p:spPr>
            <a:xfrm>
              <a:off x="0" y="2332351"/>
              <a:ext cx="3666565" cy="9233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/>
                <a:t>4. node thyme </a:t>
              </a:r>
              <a:r>
                <a:rPr lang="ko-KR" altLang="en-US"/>
                <a:t>실행 시 다음과 같이</a:t>
              </a:r>
              <a:r>
                <a:rPr lang="en-US" altLang="ko-KR"/>
                <a:t> </a:t>
              </a:r>
            </a:p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/>
                <a:t>status</a:t>
              </a:r>
              <a:r>
                <a:rPr lang="ko-KR" altLang="en-US"/>
                <a:t>가 출력이 되며 정상 작동하는 것을 볼 수 있다</a:t>
              </a:r>
              <a:r>
                <a:rPr lang="en-US" altLang="ko-KR"/>
                <a:t>.</a:t>
              </a: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FFCF0238-7AE0-4804-B2E3-24BB504FC462}"/>
                </a:ext>
              </a:extLst>
            </p:cNvPr>
            <p:cNvCxnSpPr>
              <a:cxnSpLocks/>
            </p:cNvCxnSpPr>
            <p:nvPr/>
          </p:nvCxnSpPr>
          <p:spPr>
            <a:xfrm>
              <a:off x="1532965" y="2064764"/>
              <a:ext cx="0" cy="267587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" name="연결선: 구부러짐 16">
              <a:extLst>
                <a:ext uri="{FF2B5EF4-FFF2-40B4-BE49-F238E27FC236}">
                  <a16:creationId xmlns:a16="http://schemas.microsoft.com/office/drawing/2014/main" id="{DE4F74E8-33ED-4B81-AAF4-004CBA3C304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745972" y="2188525"/>
              <a:ext cx="2624675" cy="1231724"/>
            </a:xfrm>
            <a:prstGeom prst="curvedConnector3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66500450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DE0A7-6B81-4F8F-9747-893BF74A1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ML </a:t>
            </a:r>
            <a:r>
              <a:rPr lang="ko-KR" altLang="en-US" dirty="0"/>
              <a:t>사용 가이드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3F60BB-F66B-4B1D-B79F-83C95A2ECD24}"/>
              </a:ext>
            </a:extLst>
          </p:cNvPr>
          <p:cNvGrpSpPr/>
          <p:nvPr/>
        </p:nvGrpSpPr>
        <p:grpSpPr>
          <a:xfrm>
            <a:off x="353646" y="2019190"/>
            <a:ext cx="11484707" cy="3067793"/>
            <a:chOff x="508000" y="1213431"/>
            <a:chExt cx="11484707" cy="3067793"/>
          </a:xfrm>
        </p:grpSpPr>
        <p:pic>
          <p:nvPicPr>
            <p:cNvPr id="4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7F4059F0-9E4A-435E-A42E-9C787016C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000" y="1717543"/>
              <a:ext cx="10700905" cy="189609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547594A-6CF2-4B67-883C-A63021D321A9}"/>
                </a:ext>
              </a:extLst>
            </p:cNvPr>
            <p:cNvSpPr/>
            <p:nvPr/>
          </p:nvSpPr>
          <p:spPr>
            <a:xfrm>
              <a:off x="10515600" y="1717543"/>
              <a:ext cx="272562" cy="207972"/>
            </a:xfrm>
            <a:prstGeom prst="rect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9758854-76BE-4EF1-93F1-D91B850264CC}"/>
                </a:ext>
              </a:extLst>
            </p:cNvPr>
            <p:cNvSpPr/>
            <p:nvPr/>
          </p:nvSpPr>
          <p:spPr>
            <a:xfrm>
              <a:off x="8704064" y="1213431"/>
              <a:ext cx="3288643" cy="36932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>
                  <a:solidFill>
                    <a:srgbClr val="000000"/>
                  </a:solidFill>
                  <a:sym typeface="Helvetica"/>
                </a:rPr>
                <a:t>6. ML_python.py</a:t>
              </a:r>
              <a:r>
                <a:rPr lang="ko-KR" altLang="en-US">
                  <a:solidFill>
                    <a:srgbClr val="000000"/>
                  </a:solidFill>
                  <a:sym typeface="Helvetica"/>
                </a:rPr>
                <a:t>를 실행시킨다</a:t>
              </a:r>
              <a:r>
                <a:rPr lang="en-US" altLang="ko-KR">
                  <a:solidFill>
                    <a:srgbClr val="000000"/>
                  </a:solidFill>
                  <a:sym typeface="Helvetica"/>
                </a:rPr>
                <a:t>.</a:t>
              </a: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5956E8-9D8D-4C4F-A898-A76777699A37}"/>
                </a:ext>
              </a:extLst>
            </p:cNvPr>
            <p:cNvSpPr/>
            <p:nvPr/>
          </p:nvSpPr>
          <p:spPr>
            <a:xfrm>
              <a:off x="508000" y="3634897"/>
              <a:ext cx="6383537" cy="6463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>
                  <a:solidFill>
                    <a:srgbClr val="000000"/>
                  </a:solidFill>
                  <a:sym typeface="Helvetica"/>
                </a:rPr>
                <a:t>7. </a:t>
              </a:r>
              <a:r>
                <a:rPr lang="ko-KR" altLang="en-US" dirty="0">
                  <a:solidFill>
                    <a:srgbClr val="000000"/>
                  </a:solidFill>
                  <a:sym typeface="Helvetica"/>
                </a:rPr>
                <a:t>정상적으로 구동이 되면 </a:t>
              </a:r>
              <a:r>
                <a:rPr lang="en-US" altLang="ko-KR" dirty="0" err="1">
                  <a:solidFill>
                    <a:srgbClr val="000000"/>
                  </a:solidFill>
                  <a:sym typeface="Helvetica"/>
                </a:rPr>
                <a:t>first_data</a:t>
              </a:r>
              <a:r>
                <a:rPr lang="ko-KR" altLang="en-US" dirty="0">
                  <a:solidFill>
                    <a:srgbClr val="000000"/>
                  </a:solidFill>
                  <a:sym typeface="Helvetica"/>
                </a:rPr>
                <a:t>라는 문구가 출력이 되면서 데이터를 받을 준비를 완료한다</a:t>
              </a:r>
              <a:r>
                <a:rPr lang="en-US" altLang="ko-KR" dirty="0">
                  <a:solidFill>
                    <a:srgbClr val="000000"/>
                  </a:solidFill>
                  <a:sym typeface="Helvetica"/>
                </a:rPr>
                <a:t>.</a:t>
              </a: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06FC628-0921-4965-882C-5E861A305131}"/>
                </a:ext>
              </a:extLst>
            </p:cNvPr>
            <p:cNvSpPr/>
            <p:nvPr/>
          </p:nvSpPr>
          <p:spPr>
            <a:xfrm>
              <a:off x="508000" y="3405667"/>
              <a:ext cx="705338" cy="207972"/>
            </a:xfrm>
            <a:prstGeom prst="rect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84967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7C5C7-061F-45BA-B4C0-949F547E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ML </a:t>
            </a:r>
            <a:r>
              <a:rPr lang="ko-KR" altLang="en-US" dirty="0"/>
              <a:t>사용 가이드 </a:t>
            </a:r>
            <a:r>
              <a:rPr lang="en-US" altLang="ko-KR" dirty="0"/>
              <a:t>(</a:t>
            </a:r>
            <a:r>
              <a:rPr lang="ko-KR" altLang="en-US" dirty="0"/>
              <a:t>스크립트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59D9CE-7CF8-4206-BDAF-9FE0E6A26291}"/>
              </a:ext>
            </a:extLst>
          </p:cNvPr>
          <p:cNvSpPr/>
          <p:nvPr/>
        </p:nvSpPr>
        <p:spPr>
          <a:xfrm>
            <a:off x="507998" y="1216984"/>
            <a:ext cx="10348547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1. PC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터미널을 켜고 소스 코드를 다운 받은 디렉토리로 들어간다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174DC2-1493-404A-AFA9-6D25F2436FF8}"/>
              </a:ext>
            </a:extLst>
          </p:cNvPr>
          <p:cNvSpPr/>
          <p:nvPr/>
        </p:nvSpPr>
        <p:spPr>
          <a:xfrm>
            <a:off x="507998" y="1813466"/>
            <a:ext cx="10348547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2. MQTT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통신과 </a:t>
            </a:r>
            <a:r>
              <a:rPr kumimoji="0" lang="en-US" altLang="ko-KR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Socket.server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를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open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하기 위하여 </a:t>
            </a:r>
            <a:r>
              <a:rPr kumimoji="0" lang="en-US" altLang="ko-KR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nCube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-Thy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me-master-ML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로 들어간다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7FF952-948D-4A5B-8800-2B5E2EA775E0}"/>
              </a:ext>
            </a:extLst>
          </p:cNvPr>
          <p:cNvSpPr/>
          <p:nvPr/>
        </p:nvSpPr>
        <p:spPr>
          <a:xfrm>
            <a:off x="507998" y="2409948"/>
            <a:ext cx="10348547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3. “node thyme”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으로 실행시킨다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F6D0C7-DD37-43D5-B82E-7BC50F6FCD58}"/>
              </a:ext>
            </a:extLst>
          </p:cNvPr>
          <p:cNvSpPr/>
          <p:nvPr/>
        </p:nvSpPr>
        <p:spPr>
          <a:xfrm>
            <a:off x="507998" y="4795876"/>
            <a:ext cx="10348547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7.HOST(line 44)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를 자신의 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ip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주소로 바꾼 후 파이썬 스크립트를 실행 시킨다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A7D697-A00A-4978-8327-493331AFC213}"/>
              </a:ext>
            </a:extLst>
          </p:cNvPr>
          <p:cNvSpPr/>
          <p:nvPr/>
        </p:nvSpPr>
        <p:spPr>
          <a:xfrm>
            <a:off x="507998" y="5392358"/>
            <a:ext cx="10348547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8. Socket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통신이 성공하면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ML_python.py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에서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“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first_data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”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라는 문구가 출력된다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2A6CF8-B560-4AC3-A1A8-7C03545CF664}"/>
              </a:ext>
            </a:extLst>
          </p:cNvPr>
          <p:cNvSpPr/>
          <p:nvPr/>
        </p:nvSpPr>
        <p:spPr>
          <a:xfrm>
            <a:off x="507998" y="3006430"/>
            <a:ext cx="10348547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4.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터미널에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[status] : 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crtci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가 출력되면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3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번이 성공한 것이다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A16185-02D0-4ED3-AB94-FC997118D400}"/>
              </a:ext>
            </a:extLst>
          </p:cNvPr>
          <p:cNvSpPr/>
          <p:nvPr/>
        </p:nvSpPr>
        <p:spPr>
          <a:xfrm>
            <a:off x="507998" y="3602912"/>
            <a:ext cx="10348547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5.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터미널에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TCP Server ( 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ip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주소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) for TAS in listening on port 3105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를 찾아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IP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를 확인한다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94F7A3-064E-4A23-B5E3-58CCE5B2AB51}"/>
              </a:ext>
            </a:extLst>
          </p:cNvPr>
          <p:cNvSpPr/>
          <p:nvPr/>
        </p:nvSpPr>
        <p:spPr>
          <a:xfrm>
            <a:off x="507998" y="4199394"/>
            <a:ext cx="10348547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6. 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Socket.client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실행 및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ML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을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돌리기 위하여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ML_python.py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을 연다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657915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7C5C7-061F-45BA-B4C0-949F547E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Postman </a:t>
            </a:r>
            <a:r>
              <a:rPr lang="ko-KR" altLang="en-US" dirty="0"/>
              <a:t>사용 가이드 </a:t>
            </a:r>
            <a:r>
              <a:rPr lang="en-US" altLang="ko-KR" dirty="0"/>
              <a:t>(</a:t>
            </a:r>
            <a:r>
              <a:rPr lang="ko-KR" altLang="en-US" dirty="0"/>
              <a:t>스크립트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FE2C0A-8170-4100-AE6C-824384831227}"/>
              </a:ext>
            </a:extLst>
          </p:cNvPr>
          <p:cNvSpPr/>
          <p:nvPr/>
        </p:nvSpPr>
        <p:spPr>
          <a:xfrm>
            <a:off x="508000" y="1074657"/>
            <a:ext cx="10972800" cy="3831814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사용 용도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: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서버에 이미지 데이터 업로드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(Rasp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로 실시간 카메라 이미지를 사용하지 않을 때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)</a:t>
            </a:r>
          </a:p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사용하는 프로토콜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HTTP</a:t>
            </a:r>
          </a:p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사용 방법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:</a:t>
            </a:r>
          </a:p>
          <a:p>
            <a:pPr marR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1. </a:t>
            </a:r>
            <a:r>
              <a:rPr lang="en-US" altLang="ko-KR" dirty="0">
                <a:solidFill>
                  <a:srgbClr val="000000"/>
                </a:solidFill>
                <a:sym typeface="Helvetica"/>
                <a:hlinkClick r:id="rId2"/>
              </a:rPr>
              <a:t>https://github.com/IoTKETI/oneM2M-API-Testing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에서 </a:t>
            </a:r>
            <a:br>
              <a:rPr lang="en-US" altLang="ko-KR" dirty="0">
                <a:solidFill>
                  <a:srgbClr val="000000"/>
                </a:solidFill>
                <a:sym typeface="Helvetica"/>
              </a:rPr>
            </a:br>
            <a:r>
              <a:rPr lang="en-US" altLang="ko-KR" dirty="0">
                <a:solidFill>
                  <a:srgbClr val="000000"/>
                </a:solidFill>
                <a:sym typeface="Helvetica"/>
              </a:rPr>
              <a:t>Mobius-release2 (json).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postman_collection.json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를 다운 받은 후 </a:t>
            </a:r>
            <a:r>
              <a:rPr lang="ko-KR" altLang="en-US" dirty="0" err="1">
                <a:solidFill>
                  <a:srgbClr val="000000"/>
                </a:solidFill>
                <a:sym typeface="Helvetica"/>
              </a:rPr>
              <a:t>포스트맨에서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 열어준다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2. 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cin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(content instance)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생성에 들어가 위에 주소란에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http://203.253.128.161:7579/Mobius/virtualStore/display1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로 변경한다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3. Body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에 들어가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con : “ </a:t>
            </a: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encoding_image_data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(water or coke)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”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를 넣어준다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4. Send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를 눌러줍니다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 Mobius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서버에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display 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cnt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에 인코딩 데이터가 올라간다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310473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E4A2F4A-F1D3-4811-A32E-631FA391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716" y="2739176"/>
            <a:ext cx="4597902" cy="37255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87C5C7-061F-45BA-B4C0-949F547E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4-1) Environment </a:t>
            </a:r>
            <a:r>
              <a:rPr lang="ko-KR" altLang="en-US"/>
              <a:t>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32419D-C62E-4A01-951D-8C61ACCB0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38" y="1303070"/>
            <a:ext cx="5675162" cy="34296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7133DE8-7DF0-472E-80B3-6668456733AE}"/>
              </a:ext>
            </a:extLst>
          </p:cNvPr>
          <p:cNvSpPr/>
          <p:nvPr/>
        </p:nvSpPr>
        <p:spPr>
          <a:xfrm>
            <a:off x="420838" y="3032245"/>
            <a:ext cx="438144" cy="39675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438E05-9246-44CF-B69A-D341091EC817}"/>
              </a:ext>
            </a:extLst>
          </p:cNvPr>
          <p:cNvSpPr/>
          <p:nvPr/>
        </p:nvSpPr>
        <p:spPr>
          <a:xfrm>
            <a:off x="868218" y="2492621"/>
            <a:ext cx="1560945" cy="24655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45F5F5-FC30-45EF-974E-DC8422E9CDA1}"/>
              </a:ext>
            </a:extLst>
          </p:cNvPr>
          <p:cNvSpPr/>
          <p:nvPr/>
        </p:nvSpPr>
        <p:spPr>
          <a:xfrm>
            <a:off x="2468893" y="2984067"/>
            <a:ext cx="3618054" cy="71971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A404FE-5DDA-4670-AEA8-C8B7B2945196}"/>
              </a:ext>
            </a:extLst>
          </p:cNvPr>
          <p:cNvSpPr txBox="1"/>
          <p:nvPr/>
        </p:nvSpPr>
        <p:spPr>
          <a:xfrm>
            <a:off x="181919" y="2799403"/>
            <a:ext cx="13904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C98BDC-BFC2-419B-A0E5-8DE88A33A09E}"/>
              </a:ext>
            </a:extLst>
          </p:cNvPr>
          <p:cNvSpPr txBox="1"/>
          <p:nvPr/>
        </p:nvSpPr>
        <p:spPr>
          <a:xfrm>
            <a:off x="679236" y="2185051"/>
            <a:ext cx="13904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487A88-C35C-4910-AC7F-7619ACAD78AF}"/>
              </a:ext>
            </a:extLst>
          </p:cNvPr>
          <p:cNvSpPr txBox="1"/>
          <p:nvPr/>
        </p:nvSpPr>
        <p:spPr>
          <a:xfrm>
            <a:off x="2239027" y="3429000"/>
            <a:ext cx="13904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5A37DB9-AD12-4D7D-A9B5-50C380B4ED46}"/>
              </a:ext>
            </a:extLst>
          </p:cNvPr>
          <p:cNvSpPr/>
          <p:nvPr/>
        </p:nvSpPr>
        <p:spPr>
          <a:xfrm>
            <a:off x="9991022" y="4109987"/>
            <a:ext cx="1122595" cy="73892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403CD1-C2DC-47E7-9850-3A50E004ED47}"/>
              </a:ext>
            </a:extLst>
          </p:cNvPr>
          <p:cNvSpPr/>
          <p:nvPr/>
        </p:nvSpPr>
        <p:spPr>
          <a:xfrm>
            <a:off x="713482" y="4973511"/>
            <a:ext cx="5382518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000000"/>
                </a:solidFill>
                <a:sym typeface="Helvetica"/>
              </a:rPr>
              <a:t>- Environments</a:t>
            </a:r>
            <a:r>
              <a:rPr lang="ko-KR" altLang="en-US" sz="1200" dirty="0">
                <a:solidFill>
                  <a:srgbClr val="000000"/>
                </a:solidFill>
                <a:sym typeface="Helvetica"/>
              </a:rPr>
              <a:t>에서 </a:t>
            </a:r>
            <a:r>
              <a:rPr lang="en-US" altLang="ko-KR" sz="1200" dirty="0">
                <a:solidFill>
                  <a:srgbClr val="000000"/>
                </a:solidFill>
                <a:sym typeface="Helvetica"/>
              </a:rPr>
              <a:t>Global </a:t>
            </a:r>
            <a:r>
              <a:rPr lang="ko-KR" altLang="en-US" sz="1200" dirty="0">
                <a:solidFill>
                  <a:srgbClr val="000000"/>
                </a:solidFill>
                <a:sym typeface="Helvetica"/>
              </a:rPr>
              <a:t>클릭 후 위와 같이 </a:t>
            </a:r>
            <a:r>
              <a:rPr lang="en-US" altLang="ko-KR" sz="1200" dirty="0" err="1">
                <a:solidFill>
                  <a:srgbClr val="000000"/>
                </a:solidFill>
                <a:sym typeface="Helvetica"/>
              </a:rPr>
              <a:t>mp_url</a:t>
            </a:r>
            <a:r>
              <a:rPr lang="ko-KR" altLang="en-US" sz="1200" dirty="0">
                <a:solidFill>
                  <a:srgbClr val="000000"/>
                </a:solidFill>
                <a:sym typeface="Helvetica"/>
              </a:rPr>
              <a:t>과 </a:t>
            </a:r>
            <a:r>
              <a:rPr lang="en-US" altLang="ko-KR" sz="1200" dirty="0" err="1">
                <a:solidFill>
                  <a:srgbClr val="000000"/>
                </a:solidFill>
                <a:sym typeface="Helvetica"/>
              </a:rPr>
              <a:t>cb</a:t>
            </a:r>
            <a:r>
              <a:rPr lang="ko-KR" altLang="en-US" sz="1200" dirty="0">
                <a:solidFill>
                  <a:srgbClr val="000000"/>
                </a:solidFill>
                <a:sym typeface="Helvetica"/>
              </a:rPr>
              <a:t>를 설정한다</a:t>
            </a:r>
            <a:r>
              <a:rPr lang="en-US" altLang="ko-KR" sz="1200" dirty="0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335DBC0-3024-4A0C-B756-8059D072F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214" y="461097"/>
            <a:ext cx="4644404" cy="298365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1753C5-7204-4127-BDED-AA6D4F51ECAF}"/>
              </a:ext>
            </a:extLst>
          </p:cNvPr>
          <p:cNvSpPr/>
          <p:nvPr/>
        </p:nvSpPr>
        <p:spPr>
          <a:xfrm>
            <a:off x="9634889" y="1537170"/>
            <a:ext cx="1174282" cy="647881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801895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5AD17-E623-4567-A45E-3A3F90B3D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6B3010-82B4-4FA6-B976-8B2A0DAD0B15}"/>
              </a:ext>
            </a:extLst>
          </p:cNvPr>
          <p:cNvSpPr/>
          <p:nvPr/>
        </p:nvSpPr>
        <p:spPr>
          <a:xfrm>
            <a:off x="508000" y="1321164"/>
            <a:ext cx="11060023" cy="452431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defTabSz="457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git clone</a:t>
            </a:r>
            <a:r>
              <a:rPr kumimoji="0" lang="ko-KR" alt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을 통한 </a:t>
            </a:r>
            <a:r>
              <a:rPr lang="ko-KR" altLang="en-US" sz="2400" b="1">
                <a:solidFill>
                  <a:srgbClr val="000000"/>
                </a:solidFill>
                <a:sym typeface="Helvetica"/>
              </a:rPr>
              <a:t>코드 </a:t>
            </a:r>
            <a:r>
              <a:rPr lang="en-US" altLang="ko-KR" sz="2400" b="1">
                <a:solidFill>
                  <a:srgbClr val="000000"/>
                </a:solidFill>
                <a:sym typeface="Helvetica"/>
              </a:rPr>
              <a:t>zip </a:t>
            </a:r>
            <a:r>
              <a:rPr lang="ko-KR" altLang="en-US" sz="2400" b="1">
                <a:solidFill>
                  <a:srgbClr val="000000"/>
                </a:solidFill>
                <a:sym typeface="Helvetica"/>
              </a:rPr>
              <a:t>다운로드</a:t>
            </a:r>
            <a:endParaRPr lang="en-US" altLang="ko-KR" sz="2400" b="1">
              <a:solidFill>
                <a:srgbClr val="000000"/>
              </a:solidFill>
              <a:sym typeface="Helvetica"/>
            </a:endParaRPr>
          </a:p>
          <a:p>
            <a:pPr marL="342900" marR="0" indent="-342900" defTabSz="457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Rasp </a:t>
            </a:r>
            <a:r>
              <a:rPr kumimoji="0" lang="ko-KR" alt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사용 가이드</a:t>
            </a:r>
            <a:endParaRPr kumimoji="0" lang="en-US" altLang="ko-KR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defTabSz="457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ML</a:t>
            </a:r>
            <a:r>
              <a:rPr kumimoji="0" lang="ko-KR" alt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사용 가이드</a:t>
            </a:r>
            <a:endParaRPr kumimoji="0" lang="en-US" altLang="ko-KR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defTabSz="457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sz="2400" b="1">
                <a:solidFill>
                  <a:srgbClr val="000000"/>
                </a:solidFill>
                <a:sym typeface="Helvetica"/>
              </a:rPr>
              <a:t>Postman </a:t>
            </a:r>
            <a:r>
              <a:rPr lang="ko-KR" altLang="en-US" sz="2400" b="1">
                <a:solidFill>
                  <a:srgbClr val="000000"/>
                </a:solidFill>
                <a:sym typeface="Helvetica"/>
              </a:rPr>
              <a:t>사용 가이드 </a:t>
            </a:r>
            <a:r>
              <a:rPr lang="en-US" altLang="ko-KR" sz="2400" b="1">
                <a:solidFill>
                  <a:srgbClr val="000000"/>
                </a:solidFill>
                <a:sym typeface="Helvetica"/>
              </a:rPr>
              <a:t>(</a:t>
            </a:r>
            <a:r>
              <a:rPr lang="ko-KR" altLang="en-US" sz="2400" b="1">
                <a:solidFill>
                  <a:srgbClr val="000000"/>
                </a:solidFill>
                <a:sym typeface="Helvetica"/>
              </a:rPr>
              <a:t>시험 합의서 용</a:t>
            </a:r>
            <a:r>
              <a:rPr lang="en-US" altLang="ko-KR" sz="2400" b="1">
                <a:solidFill>
                  <a:srgbClr val="000000"/>
                </a:solidFill>
                <a:sym typeface="Helvetica"/>
              </a:rPr>
              <a:t>)</a:t>
            </a:r>
            <a:endParaRPr kumimoji="0" lang="en-US" altLang="ko-KR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defTabSz="457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5"/>
              <a:tabLst/>
            </a:pPr>
            <a:r>
              <a:rPr lang="en-US" altLang="ko-KR" sz="2400" b="1" err="1">
                <a:solidFill>
                  <a:srgbClr val="000000"/>
                </a:solidFill>
                <a:sym typeface="Helvetica"/>
              </a:rPr>
              <a:t>MQTT.fx</a:t>
            </a:r>
            <a:r>
              <a:rPr lang="en-US" altLang="ko-KR" sz="2400" b="1">
                <a:solidFill>
                  <a:srgbClr val="000000"/>
                </a:solidFill>
                <a:sym typeface="Helvetica"/>
              </a:rPr>
              <a:t> </a:t>
            </a:r>
            <a:r>
              <a:rPr lang="ko-KR" altLang="en-US" sz="2400" b="1">
                <a:solidFill>
                  <a:srgbClr val="000000"/>
                </a:solidFill>
                <a:sym typeface="Helvetica"/>
              </a:rPr>
              <a:t>사용 가이드 </a:t>
            </a:r>
            <a:r>
              <a:rPr lang="en-US" altLang="ko-KR" sz="2400" b="1">
                <a:solidFill>
                  <a:srgbClr val="000000"/>
                </a:solidFill>
                <a:sym typeface="Helvetica"/>
              </a:rPr>
              <a:t>(MQTT </a:t>
            </a:r>
            <a:r>
              <a:rPr lang="ko-KR" altLang="en-US" sz="2400" b="1">
                <a:solidFill>
                  <a:srgbClr val="000000"/>
                </a:solidFill>
                <a:sym typeface="Helvetica"/>
              </a:rPr>
              <a:t>통신 확인용</a:t>
            </a:r>
            <a:r>
              <a:rPr lang="en-US" altLang="ko-KR" sz="2400" b="1">
                <a:solidFill>
                  <a:srgbClr val="000000"/>
                </a:solidFill>
                <a:sym typeface="Helvetica"/>
              </a:rPr>
              <a:t>)</a:t>
            </a:r>
          </a:p>
          <a:p>
            <a:pPr marL="342900" marR="0" indent="-342900" defTabSz="457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5"/>
              <a:tabLst/>
            </a:pPr>
            <a:r>
              <a:rPr lang="en-US" altLang="ko-KR" sz="2400" b="1"/>
              <a:t>oneM2M Resource Browser </a:t>
            </a:r>
            <a:r>
              <a:rPr lang="ko-KR" altLang="en-US" sz="2400" b="1"/>
              <a:t>사용 가이드</a:t>
            </a:r>
            <a:endParaRPr kumimoji="0" lang="en-US" altLang="ko-KR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986468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7C5C7-061F-45BA-B4C0-949F547E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4-2)</a:t>
            </a:r>
            <a:r>
              <a:rPr lang="ko-KR" altLang="en-US"/>
              <a:t> </a:t>
            </a:r>
            <a:r>
              <a:rPr lang="en-US" altLang="ko-KR" err="1"/>
              <a:t>Icis_cin</a:t>
            </a:r>
            <a:r>
              <a:rPr lang="en-US" altLang="ko-KR"/>
              <a:t> </a:t>
            </a:r>
            <a:r>
              <a:rPr lang="ko-KR" altLang="en-US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5A341A-8680-4964-9A3F-F9E482F0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267" y="1074657"/>
            <a:ext cx="9714030" cy="52202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21C7FF-B78E-46EF-8BC9-60A6AB6C3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152" y="4666265"/>
            <a:ext cx="1269483" cy="12694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1753C5-7204-4127-BDED-AA6D4F51ECAF}"/>
              </a:ext>
            </a:extLst>
          </p:cNvPr>
          <p:cNvSpPr/>
          <p:nvPr/>
        </p:nvSpPr>
        <p:spPr>
          <a:xfrm>
            <a:off x="1859152" y="3251931"/>
            <a:ext cx="1740696" cy="20594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5A37DB9-AD12-4D7D-A9B5-50C380B4ED46}"/>
              </a:ext>
            </a:extLst>
          </p:cNvPr>
          <p:cNvSpPr/>
          <p:nvPr/>
        </p:nvSpPr>
        <p:spPr>
          <a:xfrm>
            <a:off x="9856268" y="2401331"/>
            <a:ext cx="641671" cy="300312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5047137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ED0D83-586E-4BE2-A361-94AE4AEBB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02" y="1177315"/>
            <a:ext cx="10332848" cy="487697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87C5C7-061F-45BA-B4C0-949F547E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4-3)</a:t>
            </a:r>
            <a:r>
              <a:rPr lang="ko-KR" altLang="en-US"/>
              <a:t> </a:t>
            </a:r>
            <a:r>
              <a:rPr lang="en-US" altLang="ko-KR" err="1"/>
              <a:t>samdasu_cin</a:t>
            </a:r>
            <a:r>
              <a:rPr lang="en-US" altLang="ko-KR"/>
              <a:t> </a:t>
            </a:r>
            <a:r>
              <a:rPr lang="ko-KR" altLang="en-US"/>
              <a:t>생성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1753C5-7204-4127-BDED-AA6D4F51ECAF}"/>
              </a:ext>
            </a:extLst>
          </p:cNvPr>
          <p:cNvSpPr/>
          <p:nvPr/>
        </p:nvSpPr>
        <p:spPr>
          <a:xfrm>
            <a:off x="1716625" y="3644678"/>
            <a:ext cx="1740696" cy="20594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5A37DB9-AD12-4D7D-A9B5-50C380B4ED46}"/>
              </a:ext>
            </a:extLst>
          </p:cNvPr>
          <p:cNvSpPr/>
          <p:nvPr/>
        </p:nvSpPr>
        <p:spPr>
          <a:xfrm>
            <a:off x="10197178" y="2563486"/>
            <a:ext cx="641671" cy="300312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33B4FD-B186-4B55-88A0-B7909AF8E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875" y="4760788"/>
            <a:ext cx="1245388" cy="124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111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12E719C-DE07-4E1C-A3AA-4D3D6ABE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83" y="1142034"/>
            <a:ext cx="9912284" cy="51047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87C5C7-061F-45BA-B4C0-949F547E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4-4)</a:t>
            </a:r>
            <a:r>
              <a:rPr lang="ko-KR" altLang="en-US"/>
              <a:t> </a:t>
            </a:r>
            <a:r>
              <a:rPr lang="en-US" altLang="ko-KR" err="1"/>
              <a:t>coca_coke_cin</a:t>
            </a:r>
            <a:r>
              <a:rPr lang="en-US" altLang="ko-KR"/>
              <a:t> </a:t>
            </a:r>
            <a:r>
              <a:rPr lang="ko-KR" altLang="en-US"/>
              <a:t>생성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1753C5-7204-4127-BDED-AA6D4F51ECAF}"/>
              </a:ext>
            </a:extLst>
          </p:cNvPr>
          <p:cNvSpPr/>
          <p:nvPr/>
        </p:nvSpPr>
        <p:spPr>
          <a:xfrm>
            <a:off x="1782150" y="3551422"/>
            <a:ext cx="1740696" cy="20594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5A37DB9-AD12-4D7D-A9B5-50C380B4ED46}"/>
              </a:ext>
            </a:extLst>
          </p:cNvPr>
          <p:cNvSpPr/>
          <p:nvPr/>
        </p:nvSpPr>
        <p:spPr>
          <a:xfrm>
            <a:off x="9991023" y="2391706"/>
            <a:ext cx="641671" cy="300312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BF8DA8-B7A9-4178-B368-3E9D59A3A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152" y="4542824"/>
            <a:ext cx="1290086" cy="129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690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7B49610-E7D1-4763-9299-3535127F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731" y="1074657"/>
            <a:ext cx="9854538" cy="48404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87C5C7-061F-45BA-B4C0-949F547E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4-5)</a:t>
            </a:r>
            <a:r>
              <a:rPr lang="ko-KR" altLang="en-US"/>
              <a:t> </a:t>
            </a:r>
            <a:r>
              <a:rPr lang="en-US" altLang="ko-KR" err="1"/>
              <a:t>pepsi_coke_cin</a:t>
            </a:r>
            <a:r>
              <a:rPr lang="en-US" altLang="ko-KR"/>
              <a:t> </a:t>
            </a:r>
            <a:r>
              <a:rPr lang="ko-KR" altLang="en-US"/>
              <a:t>생성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1753C5-7204-4127-BDED-AA6D4F51ECAF}"/>
              </a:ext>
            </a:extLst>
          </p:cNvPr>
          <p:cNvSpPr/>
          <p:nvPr/>
        </p:nvSpPr>
        <p:spPr>
          <a:xfrm>
            <a:off x="1859152" y="3656193"/>
            <a:ext cx="1740696" cy="20594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5A37DB9-AD12-4D7D-A9B5-50C380B4ED46}"/>
              </a:ext>
            </a:extLst>
          </p:cNvPr>
          <p:cNvSpPr/>
          <p:nvPr/>
        </p:nvSpPr>
        <p:spPr>
          <a:xfrm>
            <a:off x="10000645" y="2314706"/>
            <a:ext cx="641671" cy="300312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058A7B-D1DB-42FE-A4F4-41AAE0CAC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152" y="4413985"/>
            <a:ext cx="1369358" cy="136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4582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7C5C7-061F-45BA-B4C0-949F547E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en-US" altLang="ko-KR" dirty="0" err="1"/>
              <a:t>MQTT.fx</a:t>
            </a:r>
            <a:r>
              <a:rPr lang="en-US" altLang="ko-KR" dirty="0"/>
              <a:t> </a:t>
            </a:r>
            <a:r>
              <a:rPr lang="ko-KR" altLang="en-US" dirty="0"/>
              <a:t>사용 가이드 </a:t>
            </a:r>
            <a:r>
              <a:rPr lang="en-US" altLang="ko-KR" dirty="0"/>
              <a:t>(</a:t>
            </a:r>
            <a:r>
              <a:rPr lang="ko-KR" altLang="en-US" dirty="0"/>
              <a:t>스크립트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60770A-3CEC-485F-B42C-0AE5B0CF3452}"/>
              </a:ext>
            </a:extLst>
          </p:cNvPr>
          <p:cNvSpPr/>
          <p:nvPr/>
        </p:nvSpPr>
        <p:spPr>
          <a:xfrm>
            <a:off x="508000" y="1074657"/>
            <a:ext cx="10972800" cy="258531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sub name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지정하는 방법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:</a:t>
            </a:r>
          </a:p>
          <a:p>
            <a:pPr marR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1. Resource Browser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에 주소를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(/Mobius/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VirtualStore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)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 적고 들어간다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R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2.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원하는 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cnt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에 </a:t>
            </a:r>
            <a:r>
              <a:rPr lang="ko-KR" altLang="en-US" dirty="0" err="1">
                <a:solidFill>
                  <a:srgbClr val="000000"/>
                </a:solidFill>
                <a:sym typeface="Helvetica"/>
              </a:rPr>
              <a:t>우클릭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 후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Create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를 누른다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R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3. Select resource type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에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Subscription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을 누르고 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rn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에 원하는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name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을 명시 후 </a:t>
            </a:r>
            <a:br>
              <a:rPr lang="en-US" altLang="ko-KR" dirty="0">
                <a:solidFill>
                  <a:srgbClr val="000000"/>
                </a:solidFill>
                <a:sym typeface="Helvetica"/>
              </a:rPr>
            </a:br>
            <a:r>
              <a:rPr lang="en-US" altLang="ko-KR" dirty="0">
                <a:solidFill>
                  <a:srgbClr val="000000"/>
                </a:solidFill>
                <a:sym typeface="Helvetica"/>
              </a:rPr>
              <a:t> nu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주소 뒤에 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rn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에서 정한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name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을 동일하게 적어준다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</a:t>
            </a:r>
            <a:br>
              <a:rPr lang="en-US" altLang="ko-KR" dirty="0">
                <a:solidFill>
                  <a:srgbClr val="000000"/>
                </a:solidFill>
                <a:sym typeface="Helvetica"/>
              </a:rPr>
            </a:br>
            <a:r>
              <a:rPr lang="en-US" altLang="ko-KR" dirty="0">
                <a:solidFill>
                  <a:srgbClr val="000000"/>
                </a:solidFill>
                <a:sym typeface="Helvetica"/>
              </a:rPr>
              <a:t> Event 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noti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는 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cnt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내 들어오는 자식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instance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가 궁금한 것이므로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3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번 클릭 후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 create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한다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344306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7C5C7-061F-45BA-B4C0-949F547E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en-US" altLang="ko-KR" dirty="0" err="1"/>
              <a:t>MQTT.fx</a:t>
            </a:r>
            <a:r>
              <a:rPr lang="en-US" altLang="ko-KR" dirty="0"/>
              <a:t> </a:t>
            </a:r>
            <a:r>
              <a:rPr lang="ko-KR" altLang="en-US" dirty="0"/>
              <a:t>사용 가이드 </a:t>
            </a:r>
            <a:r>
              <a:rPr lang="en-US" altLang="ko-KR" dirty="0"/>
              <a:t>(</a:t>
            </a:r>
            <a:r>
              <a:rPr lang="ko-KR" altLang="en-US" dirty="0"/>
              <a:t>스크립트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60770A-3CEC-485F-B42C-0AE5B0CF3452}"/>
              </a:ext>
            </a:extLst>
          </p:cNvPr>
          <p:cNvSpPr/>
          <p:nvPr/>
        </p:nvSpPr>
        <p:spPr>
          <a:xfrm>
            <a:off x="508000" y="1074657"/>
            <a:ext cx="10972800" cy="424731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사용 용도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: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서버안에 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cnt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에 원하는 데이터가 제대로 올라오는지 </a:t>
            </a:r>
            <a:r>
              <a:rPr lang="ko-KR" altLang="en-US" err="1">
                <a:solidFill>
                  <a:srgbClr val="000000"/>
                </a:solidFill>
                <a:sym typeface="Helvetica"/>
              </a:rPr>
              <a:t>확인차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사용하는 프로토콜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MQTT</a:t>
            </a:r>
          </a:p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사용 방법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:</a:t>
            </a:r>
          </a:p>
          <a:p>
            <a:pPr marR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1. 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MQTT.fx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를 설치한다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R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2.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설정 표시로 들어가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Broker Address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에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203.253.128.161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이라고 적는다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.(Broker Port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는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1883)</a:t>
            </a:r>
          </a:p>
          <a:p>
            <a:pPr marR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3. Connect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를 눌러서 초록불이 뜨면 잘 연결된 것이다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R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4. Subscribe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를 누른 후 아래 주소창에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/oneM2M/req/+/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지정한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sub name/#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을 적고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Subscribe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를 누른다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R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5.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지정한 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cnt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내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sub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이 걸려 있으므로 데이터가 들어올 경우 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MQTT.fx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에 표출이 된다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R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R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*sub name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지정하는 방법은 </a:t>
            </a:r>
            <a:r>
              <a:rPr lang="ko-KR" altLang="en-US" err="1">
                <a:solidFill>
                  <a:srgbClr val="000000"/>
                </a:solidFill>
                <a:sym typeface="Helvetica"/>
              </a:rPr>
              <a:t>뒷페이지에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365823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7C5C7-061F-45BA-B4C0-949F547E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5-1) </a:t>
            </a:r>
            <a:r>
              <a:rPr lang="en-US" altLang="ko-KR" err="1"/>
              <a:t>MQTT.fx</a:t>
            </a:r>
            <a:r>
              <a:rPr lang="en-US" altLang="ko-KR"/>
              <a:t> </a:t>
            </a:r>
            <a:r>
              <a:rPr lang="ko-KR" altLang="en-US"/>
              <a:t>설치 후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8F77E0-32B6-4351-92AD-420F1DFC2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70" y="1074657"/>
            <a:ext cx="6348270" cy="41011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2DA6DAD-5E5C-40B4-BB50-DF41CC8CA351}"/>
              </a:ext>
            </a:extLst>
          </p:cNvPr>
          <p:cNvSpPr/>
          <p:nvPr/>
        </p:nvSpPr>
        <p:spPr>
          <a:xfrm>
            <a:off x="347515" y="4852649"/>
            <a:ext cx="6299325" cy="147732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>
                <a:solidFill>
                  <a:srgbClr val="000000"/>
                </a:solidFill>
                <a:sym typeface="Helvetica"/>
                <a:hlinkClick r:id="rId3"/>
              </a:rPr>
              <a:t>http://www.jensd.de/apps/mqttfx/1.7.1/?C=N;O=D</a:t>
            </a:r>
            <a:r>
              <a:rPr lang="ko-KR" altLang="en-US" sz="1200">
                <a:solidFill>
                  <a:srgbClr val="000000"/>
                </a:solidFill>
                <a:sym typeface="Helvetica"/>
                <a:hlinkClick r:id="rId3"/>
              </a:rPr>
              <a:t>에서 </a:t>
            </a:r>
            <a:r>
              <a:rPr lang="en-US" altLang="ko-KR" sz="1200">
                <a:solidFill>
                  <a:srgbClr val="000000"/>
                </a:solidFill>
                <a:sym typeface="Helvetica"/>
                <a:hlinkClick r:id="rId3"/>
              </a:rPr>
              <a:t>mqttfx-17.1-windows-x64bit.exe</a:t>
            </a:r>
            <a:r>
              <a:rPr lang="ko-KR" altLang="en-US" sz="1200">
                <a:solidFill>
                  <a:srgbClr val="000000"/>
                </a:solidFill>
                <a:sym typeface="Helvetica"/>
              </a:rPr>
              <a:t>를 설치한다</a:t>
            </a:r>
            <a:r>
              <a:rPr lang="en-US" altLang="ko-KR" sz="1200">
                <a:solidFill>
                  <a:srgbClr val="000000"/>
                </a:solidFill>
                <a:sym typeface="Helvetica"/>
              </a:rPr>
              <a:t>.</a:t>
            </a:r>
            <a:r>
              <a:rPr lang="ko-KR" altLang="en-US" sz="1200">
                <a:solidFill>
                  <a:srgbClr val="000000"/>
                </a:solidFill>
                <a:sym typeface="Helvetica"/>
              </a:rPr>
              <a:t> </a:t>
            </a:r>
            <a:endParaRPr lang="en-US" altLang="ko-KR" sz="1200">
              <a:solidFill>
                <a:srgbClr val="000000"/>
              </a:solidFill>
              <a:sym typeface="Helvetica"/>
            </a:endParaRPr>
          </a:p>
          <a:p>
            <a:pPr defTabSz="457200" latinLnBrk="0" hangingPunct="0">
              <a:lnSpc>
                <a:spcPct val="150000"/>
              </a:lnSpc>
            </a:pPr>
            <a:r>
              <a:rPr lang="ko-KR" altLang="en-US" sz="1200">
                <a:solidFill>
                  <a:srgbClr val="000000"/>
                </a:solidFill>
                <a:sym typeface="Helvetica"/>
              </a:rPr>
              <a:t>다운받은 </a:t>
            </a:r>
            <a:r>
              <a:rPr lang="en-US" altLang="ko-KR" sz="1200" err="1">
                <a:solidFill>
                  <a:srgbClr val="000000"/>
                </a:solidFill>
                <a:sym typeface="Helvetica"/>
              </a:rPr>
              <a:t>MQTT.fx</a:t>
            </a:r>
            <a:r>
              <a:rPr lang="ko-KR" altLang="en-US" sz="1200">
                <a:solidFill>
                  <a:srgbClr val="000000"/>
                </a:solidFill>
                <a:sym typeface="Helvetica"/>
              </a:rPr>
              <a:t>를 실행 후</a:t>
            </a:r>
            <a:r>
              <a:rPr lang="en-US" altLang="ko-KR" sz="1200">
                <a:solidFill>
                  <a:srgbClr val="000000"/>
                </a:solidFill>
                <a:sym typeface="Helvetica"/>
              </a:rPr>
              <a:t>, </a:t>
            </a:r>
            <a:r>
              <a:rPr lang="ko-KR" altLang="en-US" sz="1200">
                <a:solidFill>
                  <a:srgbClr val="000000"/>
                </a:solidFill>
                <a:sym typeface="Helvetica"/>
              </a:rPr>
              <a:t>설정 표시로 들어가 </a:t>
            </a:r>
            <a:r>
              <a:rPr lang="en-US" altLang="ko-KR" sz="1200">
                <a:solidFill>
                  <a:srgbClr val="000000"/>
                </a:solidFill>
                <a:sym typeface="Helvetica"/>
              </a:rPr>
              <a:t>Broker Address</a:t>
            </a:r>
            <a:r>
              <a:rPr lang="ko-KR" altLang="en-US" sz="1200">
                <a:solidFill>
                  <a:srgbClr val="000000"/>
                </a:solidFill>
                <a:sym typeface="Helvetica"/>
              </a:rPr>
              <a:t>에 </a:t>
            </a:r>
            <a:r>
              <a:rPr lang="en-US" altLang="ko-KR" sz="1200">
                <a:solidFill>
                  <a:srgbClr val="000000"/>
                </a:solidFill>
                <a:sym typeface="Helvetica"/>
              </a:rPr>
              <a:t>203.253.128.161</a:t>
            </a:r>
            <a:r>
              <a:rPr lang="ko-KR" altLang="en-US" sz="1200">
                <a:solidFill>
                  <a:srgbClr val="000000"/>
                </a:solidFill>
                <a:sym typeface="Helvetica"/>
              </a:rPr>
              <a:t>이라고 적는다</a:t>
            </a:r>
            <a:r>
              <a:rPr lang="en-US" altLang="ko-KR" sz="1200">
                <a:solidFill>
                  <a:srgbClr val="000000"/>
                </a:solidFill>
                <a:sym typeface="Helvetica"/>
              </a:rPr>
              <a:t>.(Broker Port</a:t>
            </a:r>
            <a:r>
              <a:rPr lang="ko-KR" altLang="en-US" sz="1200">
                <a:solidFill>
                  <a:srgbClr val="000000"/>
                </a:solidFill>
                <a:sym typeface="Helvetica"/>
              </a:rPr>
              <a:t>는 </a:t>
            </a:r>
            <a:r>
              <a:rPr lang="en-US" altLang="ko-KR" sz="1200">
                <a:solidFill>
                  <a:srgbClr val="000000"/>
                </a:solidFill>
                <a:sym typeface="Helvetica"/>
              </a:rPr>
              <a:t>1883)</a:t>
            </a:r>
          </a:p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E0AF61-077E-4D7D-8D2C-C4858FE05F0D}"/>
              </a:ext>
            </a:extLst>
          </p:cNvPr>
          <p:cNvSpPr/>
          <p:nvPr/>
        </p:nvSpPr>
        <p:spPr>
          <a:xfrm>
            <a:off x="298571" y="3177766"/>
            <a:ext cx="3174134" cy="29783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1828AD-DC70-4D41-934B-C4568CC8A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103" y="1071887"/>
            <a:ext cx="5112735" cy="507541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DEE8DB-3E15-411A-BE43-E37BFDEBCA7F}"/>
              </a:ext>
            </a:extLst>
          </p:cNvPr>
          <p:cNvSpPr/>
          <p:nvPr/>
        </p:nvSpPr>
        <p:spPr>
          <a:xfrm>
            <a:off x="9361283" y="3041964"/>
            <a:ext cx="1448556" cy="19917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ACBA8-744D-40CD-B463-0694051C697B}"/>
              </a:ext>
            </a:extLst>
          </p:cNvPr>
          <p:cNvSpPr/>
          <p:nvPr/>
        </p:nvSpPr>
        <p:spPr>
          <a:xfrm>
            <a:off x="9361283" y="3250193"/>
            <a:ext cx="506994" cy="11090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9C7024-ACB2-422E-B81B-EE3002559A71}"/>
              </a:ext>
            </a:extLst>
          </p:cNvPr>
          <p:cNvSpPr/>
          <p:nvPr/>
        </p:nvSpPr>
        <p:spPr>
          <a:xfrm>
            <a:off x="8546470" y="1419884"/>
            <a:ext cx="179561" cy="12825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7115612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7C5C7-061F-45BA-B4C0-949F547E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5-2) </a:t>
            </a:r>
            <a:r>
              <a:rPr lang="ko-KR" altLang="en-US"/>
              <a:t>생성한 </a:t>
            </a:r>
            <a:r>
              <a:rPr lang="en-US" altLang="ko-KR"/>
              <a:t>subscribe </a:t>
            </a:r>
            <a:r>
              <a:rPr lang="ko-KR" altLang="en-US"/>
              <a:t>주소 지정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C3F123-B645-4897-B5ED-4EB89F06E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96" y="1179964"/>
            <a:ext cx="6126610" cy="23976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B7918F-E4B1-4B31-84F1-6AA166B21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306" y="1179964"/>
            <a:ext cx="5842322" cy="38237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9C7024-ACB2-422E-B81B-EE3002559A71}"/>
              </a:ext>
            </a:extLst>
          </p:cNvPr>
          <p:cNvSpPr/>
          <p:nvPr/>
        </p:nvSpPr>
        <p:spPr>
          <a:xfrm>
            <a:off x="5859754" y="1870282"/>
            <a:ext cx="443552" cy="337261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032EB7-73E1-44B4-AA25-215CEB9B4CA2}"/>
              </a:ext>
            </a:extLst>
          </p:cNvPr>
          <p:cNvSpPr/>
          <p:nvPr/>
        </p:nvSpPr>
        <p:spPr>
          <a:xfrm>
            <a:off x="6326695" y="2378775"/>
            <a:ext cx="3373895" cy="24515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20293F-6242-4440-A8CE-3F4588A1353E}"/>
              </a:ext>
            </a:extLst>
          </p:cNvPr>
          <p:cNvSpPr/>
          <p:nvPr/>
        </p:nvSpPr>
        <p:spPr>
          <a:xfrm>
            <a:off x="176696" y="4080426"/>
            <a:ext cx="6025321" cy="92332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>
                <a:solidFill>
                  <a:srgbClr val="000000"/>
                </a:solidFill>
                <a:sym typeface="Helvetica"/>
              </a:rPr>
              <a:t>Connect</a:t>
            </a:r>
            <a:r>
              <a:rPr lang="ko-KR" altLang="en-US" sz="1200">
                <a:solidFill>
                  <a:srgbClr val="000000"/>
                </a:solidFill>
                <a:sym typeface="Helvetica"/>
              </a:rPr>
              <a:t>를 눌러서 초록불이 뜨면 잘 연결된 것이다</a:t>
            </a:r>
            <a:r>
              <a:rPr lang="en-US" altLang="ko-KR" sz="120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>
                <a:solidFill>
                  <a:srgbClr val="000000"/>
                </a:solidFill>
                <a:sym typeface="Helvetica"/>
              </a:rPr>
              <a:t>Subscribe</a:t>
            </a:r>
            <a:r>
              <a:rPr lang="ko-KR" altLang="en-US" sz="1200">
                <a:solidFill>
                  <a:srgbClr val="000000"/>
                </a:solidFill>
                <a:sym typeface="Helvetica"/>
              </a:rPr>
              <a:t>를 누른 후 아래 주소창에 </a:t>
            </a:r>
            <a:r>
              <a:rPr lang="en-US" altLang="ko-KR" sz="1200">
                <a:solidFill>
                  <a:srgbClr val="000000"/>
                </a:solidFill>
                <a:sym typeface="Helvetica"/>
              </a:rPr>
              <a:t>/oneM2M/req/+/</a:t>
            </a:r>
            <a:r>
              <a:rPr lang="ko-KR" altLang="en-US" sz="1200">
                <a:solidFill>
                  <a:srgbClr val="000000"/>
                </a:solidFill>
                <a:sym typeface="Helvetica"/>
              </a:rPr>
              <a:t>지정한 </a:t>
            </a:r>
            <a:r>
              <a:rPr lang="en-US" altLang="ko-KR" sz="1200">
                <a:solidFill>
                  <a:srgbClr val="000000"/>
                </a:solidFill>
                <a:sym typeface="Helvetica"/>
              </a:rPr>
              <a:t>sub name/# </a:t>
            </a:r>
            <a:r>
              <a:rPr lang="ko-KR" altLang="en-US" sz="1200">
                <a:solidFill>
                  <a:srgbClr val="000000"/>
                </a:solidFill>
                <a:sym typeface="Helvetica"/>
              </a:rPr>
              <a:t>을 적고 </a:t>
            </a:r>
            <a:r>
              <a:rPr lang="en-US" altLang="ko-KR" sz="1200">
                <a:solidFill>
                  <a:srgbClr val="000000"/>
                </a:solidFill>
                <a:sym typeface="Helvetica"/>
              </a:rPr>
              <a:t>Subscribe</a:t>
            </a:r>
            <a:r>
              <a:rPr lang="ko-KR" altLang="en-US" sz="1200">
                <a:solidFill>
                  <a:srgbClr val="000000"/>
                </a:solidFill>
                <a:sym typeface="Helvetica"/>
              </a:rPr>
              <a:t>를 누른다</a:t>
            </a:r>
            <a:r>
              <a:rPr lang="en-US" altLang="ko-KR" sz="1200">
                <a:solidFill>
                  <a:srgbClr val="000000"/>
                </a:solidFill>
                <a:sym typeface="Helvetic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721796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0F21DA7-E22B-4D20-B105-9598F0169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2" y="1000294"/>
            <a:ext cx="7319223" cy="442832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032EB7-73E1-44B4-AA25-215CEB9B4CA2}"/>
              </a:ext>
            </a:extLst>
          </p:cNvPr>
          <p:cNvSpPr/>
          <p:nvPr/>
        </p:nvSpPr>
        <p:spPr>
          <a:xfrm>
            <a:off x="3313567" y="3282551"/>
            <a:ext cx="4010685" cy="474637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20293F-6242-4440-A8CE-3F4588A1353E}"/>
              </a:ext>
            </a:extLst>
          </p:cNvPr>
          <p:cNvSpPr/>
          <p:nvPr/>
        </p:nvSpPr>
        <p:spPr>
          <a:xfrm>
            <a:off x="712839" y="5673042"/>
            <a:ext cx="6025321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200">
                <a:solidFill>
                  <a:srgbClr val="000000"/>
                </a:solidFill>
                <a:sym typeface="Helvetica"/>
              </a:rPr>
              <a:t>지정한 </a:t>
            </a:r>
            <a:r>
              <a:rPr lang="en-US" altLang="ko-KR" sz="1200" err="1">
                <a:solidFill>
                  <a:srgbClr val="000000"/>
                </a:solidFill>
                <a:sym typeface="Helvetica"/>
              </a:rPr>
              <a:t>cnt</a:t>
            </a:r>
            <a:r>
              <a:rPr lang="ko-KR" altLang="en-US" sz="1200">
                <a:solidFill>
                  <a:srgbClr val="000000"/>
                </a:solidFill>
                <a:sym typeface="Helvetica"/>
              </a:rPr>
              <a:t>내 </a:t>
            </a:r>
            <a:r>
              <a:rPr lang="en-US" altLang="ko-KR" sz="1200">
                <a:solidFill>
                  <a:srgbClr val="000000"/>
                </a:solidFill>
                <a:sym typeface="Helvetica"/>
              </a:rPr>
              <a:t>sub</a:t>
            </a:r>
            <a:r>
              <a:rPr lang="ko-KR" altLang="en-US" sz="1200">
                <a:solidFill>
                  <a:srgbClr val="000000"/>
                </a:solidFill>
                <a:sym typeface="Helvetica"/>
              </a:rPr>
              <a:t>이 걸려 있으므로 데이터가 들어올 경우 </a:t>
            </a:r>
            <a:r>
              <a:rPr lang="en-US" altLang="ko-KR" sz="1200" err="1">
                <a:solidFill>
                  <a:srgbClr val="000000"/>
                </a:solidFill>
                <a:sym typeface="Helvetica"/>
              </a:rPr>
              <a:t>MQTT.fx</a:t>
            </a:r>
            <a:r>
              <a:rPr lang="ko-KR" altLang="en-US" sz="1200">
                <a:solidFill>
                  <a:srgbClr val="000000"/>
                </a:solidFill>
                <a:sym typeface="Helvetica"/>
              </a:rPr>
              <a:t>에 표출이 된다</a:t>
            </a:r>
            <a:r>
              <a:rPr lang="en-US" altLang="ko-KR" sz="1200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31B4B67-7E45-4988-9E84-676CB8BBB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480060"/>
            <a:ext cx="10972800" cy="594597"/>
          </a:xfrm>
        </p:spPr>
        <p:txBody>
          <a:bodyPr/>
          <a:lstStyle/>
          <a:p>
            <a:r>
              <a:rPr lang="en-US" altLang="ko-KR"/>
              <a:t>5-3) </a:t>
            </a:r>
            <a:r>
              <a:rPr lang="ko-KR" altLang="en-US"/>
              <a:t>데이터 확인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FA1245-0D89-4CA8-98C0-D8A289D40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299" y="1000294"/>
            <a:ext cx="4262562" cy="202356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7D0A12-4752-4841-98FE-2FDAB3F84C89}"/>
              </a:ext>
            </a:extLst>
          </p:cNvPr>
          <p:cNvSpPr/>
          <p:nvPr/>
        </p:nvSpPr>
        <p:spPr>
          <a:xfrm>
            <a:off x="7885568" y="3282551"/>
            <a:ext cx="3690796" cy="64632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200">
                <a:solidFill>
                  <a:srgbClr val="000000"/>
                </a:solidFill>
                <a:sym typeface="Helvetica"/>
              </a:rPr>
              <a:t>앞에 </a:t>
            </a:r>
            <a:r>
              <a:rPr lang="en-US" altLang="ko-KR" sz="1200">
                <a:solidFill>
                  <a:srgbClr val="000000"/>
                </a:solidFill>
                <a:sym typeface="Helvetica"/>
              </a:rPr>
              <a:t>/oneM2M/req/+/ </a:t>
            </a:r>
            <a:r>
              <a:rPr lang="ko-KR" altLang="en-US" sz="1200">
                <a:solidFill>
                  <a:srgbClr val="000000"/>
                </a:solidFill>
                <a:sym typeface="Helvetica"/>
              </a:rPr>
              <a:t>부분은 건들지 말고</a:t>
            </a:r>
            <a:r>
              <a:rPr lang="en-US" altLang="ko-KR" sz="1200">
                <a:solidFill>
                  <a:srgbClr val="000000"/>
                </a:solidFill>
                <a:sym typeface="Helvetica"/>
              </a:rPr>
              <a:t>,</a:t>
            </a:r>
          </a:p>
          <a:p>
            <a:pPr marR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200">
                <a:solidFill>
                  <a:srgbClr val="000000"/>
                </a:solidFill>
                <a:sym typeface="Helvetica"/>
              </a:rPr>
              <a:t>위의 드래그한 부분만 수정해야한다</a:t>
            </a:r>
            <a:r>
              <a:rPr lang="en-US" altLang="ko-KR" sz="1200">
                <a:solidFill>
                  <a:srgbClr val="000000"/>
                </a:solidFill>
                <a:sym typeface="Helvetic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854158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8F488-B6BC-4470-8138-C5A93D5D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oneM2M Resource Browser </a:t>
            </a:r>
            <a:r>
              <a:rPr lang="ko-KR" altLang="en-US" dirty="0"/>
              <a:t>사용 가이드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CDAFB0-09B7-3442-AAC3-D970F214B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790" r="504" b="20302"/>
          <a:stretch/>
        </p:blipFill>
        <p:spPr>
          <a:xfrm>
            <a:off x="1627632" y="1888861"/>
            <a:ext cx="8733536" cy="42192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FB6575-C8A7-2F49-95EE-2385E4AE0FB0}"/>
              </a:ext>
            </a:extLst>
          </p:cNvPr>
          <p:cNvSpPr txBox="1"/>
          <p:nvPr/>
        </p:nvSpPr>
        <p:spPr>
          <a:xfrm>
            <a:off x="881069" y="1074657"/>
            <a:ext cx="10363200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  <a:hlinkClick r:id="rId3"/>
              </a:rPr>
              <a:t>http://203.253.128.161:7575/#!/monitor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ko-KR" altLang="en-US" err="1">
                <a:solidFill>
                  <a:srgbClr val="000000"/>
                </a:solidFill>
                <a:sym typeface="Helvetica"/>
              </a:rPr>
              <a:t>를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Web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에 검색하여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oneM2M Resource Browser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접속한다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en-US" altLang="ko-Kore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ore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Target Res</a:t>
            </a:r>
            <a:r>
              <a:rPr lang="en-US" altLang="ko-Kore-KR">
                <a:solidFill>
                  <a:srgbClr val="000000"/>
                </a:solidFill>
                <a:sym typeface="Helvetica"/>
              </a:rPr>
              <a:t>ource</a:t>
            </a:r>
            <a:r>
              <a:rPr lang="ko-KR" altLang="en-US" err="1">
                <a:solidFill>
                  <a:srgbClr val="000000"/>
                </a:solidFill>
                <a:sym typeface="Helvetica"/>
              </a:rPr>
              <a:t>를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아래 캡처와 같이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/Mobius/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virtualStore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로 변경한 뒤 오른쪽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START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클릭한다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7DCA7B-3C2F-B84B-ADC1-E6CDEA030D0D}"/>
              </a:ext>
            </a:extLst>
          </p:cNvPr>
          <p:cNvSpPr/>
          <p:nvPr/>
        </p:nvSpPr>
        <p:spPr>
          <a:xfrm>
            <a:off x="2828544" y="2121408"/>
            <a:ext cx="1548384" cy="231648"/>
          </a:xfrm>
          <a:prstGeom prst="rect">
            <a:avLst/>
          </a:prstGeom>
          <a:noFill/>
          <a:ln w="508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107041-8F4E-F949-A898-CAFD7B7D33BA}"/>
              </a:ext>
            </a:extLst>
          </p:cNvPr>
          <p:cNvSpPr/>
          <p:nvPr/>
        </p:nvSpPr>
        <p:spPr>
          <a:xfrm>
            <a:off x="2828544" y="3088196"/>
            <a:ext cx="957644" cy="231648"/>
          </a:xfrm>
          <a:prstGeom prst="rect">
            <a:avLst/>
          </a:prstGeom>
          <a:noFill/>
          <a:ln w="508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8BC331F-FD80-AD4D-9FEB-C1B629252206}"/>
              </a:ext>
            </a:extLst>
          </p:cNvPr>
          <p:cNvSpPr/>
          <p:nvPr/>
        </p:nvSpPr>
        <p:spPr>
          <a:xfrm>
            <a:off x="823919" y="1074657"/>
            <a:ext cx="10334624" cy="646327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390630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E8AF9CDA-0141-4FC6-9F0F-AC3DDEA553AA}"/>
              </a:ext>
            </a:extLst>
          </p:cNvPr>
          <p:cNvSpPr/>
          <p:nvPr/>
        </p:nvSpPr>
        <p:spPr>
          <a:xfrm>
            <a:off x="8011112" y="1770284"/>
            <a:ext cx="4022628" cy="279593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458A1951-C64B-4EB9-ADB6-9888984A43A2}"/>
              </a:ext>
            </a:extLst>
          </p:cNvPr>
          <p:cNvSpPr/>
          <p:nvPr/>
        </p:nvSpPr>
        <p:spPr>
          <a:xfrm>
            <a:off x="158262" y="1723292"/>
            <a:ext cx="4022628" cy="279593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87C5C7-061F-45BA-B4C0-949F547E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구조도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7CD8F5B-A82F-4C9C-AC00-A2E3073E6046}"/>
              </a:ext>
            </a:extLst>
          </p:cNvPr>
          <p:cNvSpPr/>
          <p:nvPr/>
        </p:nvSpPr>
        <p:spPr>
          <a:xfrm>
            <a:off x="5051570" y="1960843"/>
            <a:ext cx="2088859" cy="1753299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Mobius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(oneM2M</a:t>
            </a:r>
            <a:r>
              <a:rPr lang="ko-KR" altLang="en-US" sz="14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 sz="1400" kern="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표준 </a:t>
            </a:r>
            <a:r>
              <a:rPr lang="en-US" altLang="ko-KR" sz="14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IoT </a:t>
            </a:r>
            <a:r>
              <a:rPr lang="ko-KR" altLang="en-US" sz="14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플랫폼</a:t>
            </a:r>
            <a:r>
              <a:rPr lang="en-US" altLang="ko-KR" sz="14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1CA105D-2BA1-4BD6-8102-8E82A70ADA85}"/>
              </a:ext>
            </a:extLst>
          </p:cNvPr>
          <p:cNvSpPr/>
          <p:nvPr/>
        </p:nvSpPr>
        <p:spPr>
          <a:xfrm>
            <a:off x="363525" y="1954446"/>
            <a:ext cx="2088859" cy="1753299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Rasp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(Camera)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3BA12A1-8762-4E35-8AA1-D2F983BB8E31}"/>
              </a:ext>
            </a:extLst>
          </p:cNvPr>
          <p:cNvSpPr/>
          <p:nvPr/>
        </p:nvSpPr>
        <p:spPr>
          <a:xfrm>
            <a:off x="8455403" y="1960842"/>
            <a:ext cx="613795" cy="1753299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b</a:t>
            </a:r>
            <a:endParaRPr kumimoji="0" lang="en-US" altLang="ko-K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20B5748-CD10-4673-A2CD-42A01CDE3CD3}"/>
              </a:ext>
            </a:extLst>
          </p:cNvPr>
          <p:cNvSpPr/>
          <p:nvPr/>
        </p:nvSpPr>
        <p:spPr>
          <a:xfrm>
            <a:off x="3122801" y="1960843"/>
            <a:ext cx="613795" cy="1753299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b</a:t>
            </a:r>
            <a:endParaRPr kumimoji="0" lang="en-US" altLang="ko-K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32EA836-9146-4C41-BCBA-E7B245CECF90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2452383" y="2837493"/>
            <a:ext cx="67041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100ECCF-ED82-4DD3-B1E4-EF58ABE41AD6}"/>
              </a:ext>
            </a:extLst>
          </p:cNvPr>
          <p:cNvSpPr txBox="1"/>
          <p:nvPr/>
        </p:nvSpPr>
        <p:spPr>
          <a:xfrm>
            <a:off x="2376144" y="2788458"/>
            <a:ext cx="95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socket</a:t>
            </a:r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6867BFE-C87D-4E5C-B1E8-93C30F48C708}"/>
              </a:ext>
            </a:extLst>
          </p:cNvPr>
          <p:cNvSpPr txBox="1"/>
          <p:nvPr/>
        </p:nvSpPr>
        <p:spPr>
          <a:xfrm>
            <a:off x="8996983" y="2798921"/>
            <a:ext cx="95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socket</a:t>
            </a:r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8DA1E31-545B-470E-83D3-475A852E8352}"/>
              </a:ext>
            </a:extLst>
          </p:cNvPr>
          <p:cNvSpPr txBox="1"/>
          <p:nvPr/>
        </p:nvSpPr>
        <p:spPr>
          <a:xfrm>
            <a:off x="4203169" y="2485107"/>
            <a:ext cx="95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MQTT</a:t>
            </a:r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2F0D0BD-203C-489E-912B-04B609E23CEC}"/>
              </a:ext>
            </a:extLst>
          </p:cNvPr>
          <p:cNvCxnSpPr>
            <a:cxnSpLocks/>
            <a:stCxn id="69" idx="3"/>
            <a:endCxn id="65" idx="1"/>
          </p:cNvCxnSpPr>
          <p:nvPr/>
        </p:nvCxnSpPr>
        <p:spPr>
          <a:xfrm>
            <a:off x="3736596" y="2837493"/>
            <a:ext cx="1314974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44BF0B3-5572-4658-8D2C-84903B7280C5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7147314" y="3714141"/>
            <a:ext cx="727381" cy="1196158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A58E85F-C742-4996-96C8-D4C3C6DE60F7}"/>
              </a:ext>
            </a:extLst>
          </p:cNvPr>
          <p:cNvSpPr/>
          <p:nvPr/>
        </p:nvSpPr>
        <p:spPr>
          <a:xfrm>
            <a:off x="2930152" y="3693042"/>
            <a:ext cx="1074928" cy="691236"/>
          </a:xfrm>
          <a:prstGeom prst="rect">
            <a:avLst/>
          </a:prstGeom>
          <a:solidFill>
            <a:srgbClr val="F6A6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nCube-Rasp.js</a:t>
            </a: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68D8513-BC9E-47D5-B639-99659FFE3D58}"/>
              </a:ext>
            </a:extLst>
          </p:cNvPr>
          <p:cNvSpPr/>
          <p:nvPr/>
        </p:nvSpPr>
        <p:spPr>
          <a:xfrm>
            <a:off x="8186919" y="3701348"/>
            <a:ext cx="1175834" cy="691236"/>
          </a:xfrm>
          <a:prstGeom prst="rect">
            <a:avLst/>
          </a:prstGeom>
          <a:solidFill>
            <a:srgbClr val="F6A6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nCube-ML.js</a:t>
            </a: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7FDEE03-0494-4DA7-B3F0-0A846B6AB530}"/>
              </a:ext>
            </a:extLst>
          </p:cNvPr>
          <p:cNvSpPr/>
          <p:nvPr/>
        </p:nvSpPr>
        <p:spPr>
          <a:xfrm>
            <a:off x="363524" y="3694952"/>
            <a:ext cx="2088859" cy="691236"/>
          </a:xfrm>
          <a:prstGeom prst="rect">
            <a:avLst/>
          </a:prstGeom>
          <a:solidFill>
            <a:srgbClr val="F97641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display1.py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encoding.py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C3CA56-00A5-414D-9874-84CFDD23D4E9}"/>
              </a:ext>
            </a:extLst>
          </p:cNvPr>
          <p:cNvSpPr/>
          <p:nvPr/>
        </p:nvSpPr>
        <p:spPr>
          <a:xfrm>
            <a:off x="9737762" y="1960843"/>
            <a:ext cx="2088859" cy="1753299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(ML)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AEE291A-59E9-44D2-8E46-5BE5A4C95BFA}"/>
              </a:ext>
            </a:extLst>
          </p:cNvPr>
          <p:cNvSpPr/>
          <p:nvPr/>
        </p:nvSpPr>
        <p:spPr>
          <a:xfrm>
            <a:off x="9739617" y="3693042"/>
            <a:ext cx="2088859" cy="691236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ML_python.py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decoding.py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03-0.0356.hdf5</a:t>
            </a: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F66EDC5-E637-41CE-A910-0D0F2B70F26A}"/>
              </a:ext>
            </a:extLst>
          </p:cNvPr>
          <p:cNvCxnSpPr>
            <a:cxnSpLocks/>
            <a:stCxn id="68" idx="3"/>
            <a:endCxn id="34" idx="1"/>
          </p:cNvCxnSpPr>
          <p:nvPr/>
        </p:nvCxnSpPr>
        <p:spPr>
          <a:xfrm>
            <a:off x="9069198" y="2837492"/>
            <a:ext cx="668564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D2EA2B9-AB5B-46E3-B910-97A2C397E7DE}"/>
              </a:ext>
            </a:extLst>
          </p:cNvPr>
          <p:cNvSpPr txBox="1"/>
          <p:nvPr/>
        </p:nvSpPr>
        <p:spPr>
          <a:xfrm>
            <a:off x="7199339" y="2646429"/>
            <a:ext cx="95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MQTT</a:t>
            </a:r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31DF20-0633-4835-8AFA-DEBB95499F8B}"/>
              </a:ext>
            </a:extLst>
          </p:cNvPr>
          <p:cNvCxnSpPr>
            <a:cxnSpLocks/>
          </p:cNvCxnSpPr>
          <p:nvPr/>
        </p:nvCxnSpPr>
        <p:spPr>
          <a:xfrm>
            <a:off x="7131003" y="2582555"/>
            <a:ext cx="1322545" cy="4197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4707BF0-95AD-4DEF-B7DD-DF1885EEE405}"/>
              </a:ext>
            </a:extLst>
          </p:cNvPr>
          <p:cNvCxnSpPr>
            <a:cxnSpLocks/>
          </p:cNvCxnSpPr>
          <p:nvPr/>
        </p:nvCxnSpPr>
        <p:spPr>
          <a:xfrm flipH="1" flipV="1">
            <a:off x="7131003" y="3083679"/>
            <a:ext cx="1313119" cy="3649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9A65057-1A3A-4F53-8820-B9AEAB3A9C9E}"/>
              </a:ext>
            </a:extLst>
          </p:cNvPr>
          <p:cNvSpPr/>
          <p:nvPr/>
        </p:nvSpPr>
        <p:spPr>
          <a:xfrm>
            <a:off x="6679264" y="4910299"/>
            <a:ext cx="2390862" cy="808964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MQTT.fx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7EC51ED-87CE-411F-AF1A-E3CF76DE6F9C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4383759" y="3714142"/>
            <a:ext cx="660926" cy="119978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B2482EE-6231-4864-A9C6-494E406B29DC}"/>
              </a:ext>
            </a:extLst>
          </p:cNvPr>
          <p:cNvSpPr txBox="1"/>
          <p:nvPr/>
        </p:nvSpPr>
        <p:spPr>
          <a:xfrm>
            <a:off x="4714222" y="4185678"/>
            <a:ext cx="95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HTTP</a:t>
            </a:r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3C3B8D-C600-4C40-8C82-74FA7CB5E797}"/>
              </a:ext>
            </a:extLst>
          </p:cNvPr>
          <p:cNvSpPr/>
          <p:nvPr/>
        </p:nvSpPr>
        <p:spPr>
          <a:xfrm>
            <a:off x="3188328" y="4913922"/>
            <a:ext cx="2390862" cy="8053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postman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F21E31E-E5C5-4F01-A70E-C207098739BE}"/>
              </a:ext>
            </a:extLst>
          </p:cNvPr>
          <p:cNvSpPr txBox="1"/>
          <p:nvPr/>
        </p:nvSpPr>
        <p:spPr>
          <a:xfrm>
            <a:off x="6760518" y="4184263"/>
            <a:ext cx="95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MQTT</a:t>
            </a:r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67198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8F488-B6BC-4470-8138-C5A93D5D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oneM2M Resource Browser </a:t>
            </a:r>
            <a:r>
              <a:rPr lang="ko-KR" altLang="en-US" dirty="0"/>
              <a:t>사용 가이드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B99ABE-A621-CA44-83B5-3513983A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99" r="19968" b="12697"/>
          <a:stretch/>
        </p:blipFill>
        <p:spPr>
          <a:xfrm>
            <a:off x="507999" y="2908058"/>
            <a:ext cx="5192713" cy="26035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4004F-A496-884B-936F-31C2E77E8A79}"/>
              </a:ext>
            </a:extLst>
          </p:cNvPr>
          <p:cNvSpPr txBox="1"/>
          <p:nvPr/>
        </p:nvSpPr>
        <p:spPr>
          <a:xfrm>
            <a:off x="885828" y="1135917"/>
            <a:ext cx="9458321" cy="1754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ore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Delete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방법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: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 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삭제할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container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sym typeface="Helvetica"/>
              </a:rPr>
              <a:t>우클릭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 후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Delete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를 클릭한다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Type resource name of the resource which want to delete: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안에 삭제할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container name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을 입력한다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ore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4416FA-9FB6-A64E-A4C8-1CC341514780}"/>
              </a:ext>
            </a:extLst>
          </p:cNvPr>
          <p:cNvSpPr/>
          <p:nvPr/>
        </p:nvSpPr>
        <p:spPr>
          <a:xfrm>
            <a:off x="823919" y="1103233"/>
            <a:ext cx="9963144" cy="1212348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A0E757-CA36-2D43-804F-DBB3D283B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23" r="26926" b="8959"/>
          <a:stretch/>
        </p:blipFill>
        <p:spPr>
          <a:xfrm>
            <a:off x="6572490" y="2555421"/>
            <a:ext cx="4967825" cy="3196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F1DA16F-02CC-ED4D-9679-13200D16C31E}"/>
              </a:ext>
            </a:extLst>
          </p:cNvPr>
          <p:cNvCxnSpPr>
            <a:cxnSpLocks/>
          </p:cNvCxnSpPr>
          <p:nvPr/>
        </p:nvCxnSpPr>
        <p:spPr>
          <a:xfrm>
            <a:off x="5700712" y="4103557"/>
            <a:ext cx="995082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2974733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8F488-B6BC-4470-8138-C5A93D5D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oneM2M Resource Browser </a:t>
            </a:r>
            <a:r>
              <a:rPr lang="ko-KR" altLang="en-US" dirty="0"/>
              <a:t>사용 가이드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ACEFC0-BD6E-2D41-8A68-ADC240CD2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0" t="8750" r="14922" b="14375"/>
          <a:stretch/>
        </p:blipFill>
        <p:spPr>
          <a:xfrm>
            <a:off x="138562" y="2723327"/>
            <a:ext cx="5322814" cy="34701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D8CAD6-6EBA-E94F-B9F6-116367FF3C73}"/>
              </a:ext>
            </a:extLst>
          </p:cNvPr>
          <p:cNvSpPr/>
          <p:nvPr/>
        </p:nvSpPr>
        <p:spPr>
          <a:xfrm>
            <a:off x="711200" y="991621"/>
            <a:ext cx="10769600" cy="147732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285750" marR="0" indent="-28575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err="1">
                <a:solidFill>
                  <a:srgbClr val="000000"/>
                </a:solidFill>
                <a:sym typeface="Helvetica"/>
              </a:rPr>
              <a:t>MQTTfx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로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Subscription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확인하기 위한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Sub</a:t>
            </a:r>
            <a:r>
              <a:rPr lang="ko-KR" altLang="en-US" err="1">
                <a:solidFill>
                  <a:srgbClr val="000000"/>
                </a:solidFill>
                <a:sym typeface="Helvetica"/>
              </a:rPr>
              <a:t>생성법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R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-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  캡쳐와 같이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sub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생성할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Resource Name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을 임의로 지정한다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285750" marR="0" indent="-28575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Event 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Noti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 Uri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의 주소 뒤에 지정한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name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을 똑같이 적어준다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.(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확인 시 편의성을 위함임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.)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R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-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 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Event 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Noti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 Criteria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항목 중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Create of Direct Child Resource</a:t>
            </a:r>
            <a:r>
              <a:rPr lang="ko-KR" altLang="en-US" err="1">
                <a:solidFill>
                  <a:srgbClr val="000000"/>
                </a:solidFill>
                <a:sym typeface="Helvetica"/>
              </a:rPr>
              <a:t>를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선택한 후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Create</a:t>
            </a:r>
            <a:r>
              <a:rPr lang="ko-KR" altLang="en-US" err="1">
                <a:solidFill>
                  <a:srgbClr val="000000"/>
                </a:solidFill>
                <a:sym typeface="Helvetica"/>
              </a:rPr>
              <a:t>를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클릭하면 오른쪽 캡쳐와 같이 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fx_accuracy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sub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이 생성된다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70A099-41AA-374A-9FF5-32AD10E2E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2" t="9376" r="15508" b="16875"/>
          <a:stretch/>
        </p:blipFill>
        <p:spPr>
          <a:xfrm>
            <a:off x="5680734" y="2740543"/>
            <a:ext cx="6135029" cy="3452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6871EE-EA76-E143-AA4F-DF70F3BC5198}"/>
              </a:ext>
            </a:extLst>
          </p:cNvPr>
          <p:cNvSpPr/>
          <p:nvPr/>
        </p:nvSpPr>
        <p:spPr>
          <a:xfrm>
            <a:off x="2214174" y="3313176"/>
            <a:ext cx="1972056" cy="858774"/>
          </a:xfrm>
          <a:prstGeom prst="rect">
            <a:avLst/>
          </a:prstGeom>
          <a:noFill/>
          <a:ln w="508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CEF4F2-8481-B84D-A69C-C041F5594CF7}"/>
              </a:ext>
            </a:extLst>
          </p:cNvPr>
          <p:cNvSpPr/>
          <p:nvPr/>
        </p:nvSpPr>
        <p:spPr>
          <a:xfrm>
            <a:off x="10701338" y="4286250"/>
            <a:ext cx="1000125" cy="271463"/>
          </a:xfrm>
          <a:prstGeom prst="rect">
            <a:avLst/>
          </a:prstGeom>
          <a:noFill/>
          <a:ln w="508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3849483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59FA3-BF91-4974-BA2A-18908E549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6" y="2941163"/>
            <a:ext cx="10363201" cy="14708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/>
              <a:t>감사합니다</a:t>
            </a:r>
            <a:r>
              <a:rPr lang="en-US" altLang="ko-KR" sz="4000"/>
              <a:t>.</a:t>
            </a:r>
            <a:br>
              <a:rPr lang="en-US" altLang="ko-KR"/>
            </a:br>
            <a:r>
              <a:rPr lang="ko-KR" altLang="en-US" sz="2000"/>
              <a:t>이메일 주소</a:t>
            </a:r>
            <a:r>
              <a:rPr lang="en-US" altLang="ko-KR" sz="2000"/>
              <a:t>: kimyj.sejong@gmail.com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4420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95990-612A-42B3-BBE9-9500786B4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Git clone</a:t>
            </a:r>
            <a:r>
              <a:rPr lang="ko-KR" altLang="en-US"/>
              <a:t>을 통한 파일 다운로드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682DB5-F5B6-4C3E-BEEF-8DB9DCBCE047}"/>
              </a:ext>
            </a:extLst>
          </p:cNvPr>
          <p:cNvGrpSpPr/>
          <p:nvPr/>
        </p:nvGrpSpPr>
        <p:grpSpPr>
          <a:xfrm>
            <a:off x="2029411" y="1074657"/>
            <a:ext cx="8116210" cy="4445610"/>
            <a:chOff x="508000" y="1385208"/>
            <a:chExt cx="8116210" cy="444561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61391C9-63C2-42E2-AF60-88ED19170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000" y="1385208"/>
              <a:ext cx="8116210" cy="444561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B6D1212-9730-4E28-834B-72F5023EC0F6}"/>
                </a:ext>
              </a:extLst>
            </p:cNvPr>
            <p:cNvSpPr/>
            <p:nvPr/>
          </p:nvSpPr>
          <p:spPr>
            <a:xfrm>
              <a:off x="4382218" y="3347049"/>
              <a:ext cx="2277373" cy="336430"/>
            </a:xfrm>
            <a:prstGeom prst="rect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C62AA5-98D2-4353-91D3-0CF749CA82BA}"/>
              </a:ext>
            </a:extLst>
          </p:cNvPr>
          <p:cNvSpPr/>
          <p:nvPr/>
        </p:nvSpPr>
        <p:spPr>
          <a:xfrm>
            <a:off x="1117076" y="5783343"/>
            <a:ext cx="9957848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다음 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g</a:t>
            </a: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ithub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주소에서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Clone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을 하기 위한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git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주소를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받아온다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8261657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33E8C5-F040-48AB-9FDC-A87111EB5DF9}"/>
              </a:ext>
            </a:extLst>
          </p:cNvPr>
          <p:cNvSpPr/>
          <p:nvPr/>
        </p:nvSpPr>
        <p:spPr>
          <a:xfrm>
            <a:off x="6254160" y="1328044"/>
            <a:ext cx="5848193" cy="3544452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8A9088-D6BF-4DE0-AABE-B7E9A82207C9}"/>
              </a:ext>
            </a:extLst>
          </p:cNvPr>
          <p:cNvSpPr/>
          <p:nvPr/>
        </p:nvSpPr>
        <p:spPr>
          <a:xfrm>
            <a:off x="89647" y="992638"/>
            <a:ext cx="4909671" cy="440166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695990-612A-42B3-BBE9-9500786B4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Git clone</a:t>
            </a:r>
            <a:r>
              <a:rPr lang="ko-KR" altLang="en-US"/>
              <a:t>을 통한 파일 다운로드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D2C23B-107F-4E1B-BCD6-FA295D7C0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460" y="1971863"/>
            <a:ext cx="5708344" cy="245435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56DB20-C82B-497C-A189-98496470E2A7}"/>
              </a:ext>
            </a:extLst>
          </p:cNvPr>
          <p:cNvGrpSpPr/>
          <p:nvPr/>
        </p:nvGrpSpPr>
        <p:grpSpPr>
          <a:xfrm>
            <a:off x="341368" y="1129807"/>
            <a:ext cx="4410691" cy="4102964"/>
            <a:chOff x="2272493" y="1275656"/>
            <a:chExt cx="4410691" cy="410296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6DA1987-CA5F-4A03-8FAF-D3D802E06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6591" y="1275656"/>
              <a:ext cx="1942138" cy="2454350"/>
            </a:xfrm>
            <a:prstGeom prst="rect">
              <a:avLst/>
            </a:prstGeom>
          </p:spPr>
        </p:pic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6FE6A832-F5EE-4235-BF7C-709ED4F2B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493" y="4130671"/>
              <a:ext cx="4410691" cy="1247949"/>
            </a:xfrm>
            <a:prstGeom prst="rect">
              <a:avLst/>
            </a:prstGeom>
          </p:spPr>
        </p:pic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019E7AF-953D-4E63-9BBD-B33FC7135DEF}"/>
                </a:ext>
              </a:extLst>
            </p:cNvPr>
            <p:cNvCxnSpPr>
              <a:cxnSpLocks/>
            </p:cNvCxnSpPr>
            <p:nvPr/>
          </p:nvCxnSpPr>
          <p:spPr>
            <a:xfrm>
              <a:off x="4566828" y="2621078"/>
              <a:ext cx="0" cy="1496679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500BBBF-26E4-41E9-848F-FFCEEDD9D675}"/>
              </a:ext>
            </a:extLst>
          </p:cNvPr>
          <p:cNvCxnSpPr>
            <a:cxnSpLocks/>
          </p:cNvCxnSpPr>
          <p:nvPr/>
        </p:nvCxnSpPr>
        <p:spPr>
          <a:xfrm>
            <a:off x="5187577" y="3429000"/>
            <a:ext cx="995082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D2748-EF66-43B5-A368-29CB78FF0367}"/>
              </a:ext>
            </a:extLst>
          </p:cNvPr>
          <p:cNvSpPr/>
          <p:nvPr/>
        </p:nvSpPr>
        <p:spPr>
          <a:xfrm>
            <a:off x="1015476" y="5454614"/>
            <a:ext cx="9957848" cy="92332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Git Bash Here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을 통해 원하는 디렉토리에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Bash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를 켜서 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285750" marR="0" indent="-28575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git clone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  <a:hlinkClick r:id="rId5"/>
              </a:rPr>
              <a:t>https://github.com/AISL-Sejong/AI4IoT.git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명령어를 통해 파일을 받아온다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6452491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7C5C7-061F-45BA-B4C0-949F547E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 </a:t>
            </a:r>
            <a:r>
              <a:rPr lang="ko-KR" altLang="en-US" dirty="0"/>
              <a:t>사용 가이드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17479F-B599-4A9A-97D5-0B76D735ED91}"/>
              </a:ext>
            </a:extLst>
          </p:cNvPr>
          <p:cNvSpPr/>
          <p:nvPr/>
        </p:nvSpPr>
        <p:spPr>
          <a:xfrm>
            <a:off x="1117076" y="4019409"/>
            <a:ext cx="9957848" cy="230832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선행되어야 하는 부분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1. </a:t>
            </a:r>
            <a:r>
              <a:rPr lang="ko-KR" altLang="en-US" dirty="0" err="1">
                <a:solidFill>
                  <a:srgbClr val="000000"/>
                </a:solidFill>
                <a:sym typeface="Helvetica"/>
              </a:rPr>
              <a:t>라즈베리파이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4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보드와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USB Camera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를 사용한다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ctr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2. </a:t>
            </a:r>
            <a:r>
              <a:rPr lang="ko-KR" altLang="en-US" dirty="0" err="1">
                <a:solidFill>
                  <a:srgbClr val="000000"/>
                </a:solidFill>
                <a:sym typeface="Helvetica"/>
              </a:rPr>
              <a:t>깃허브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 소스 코드 중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display1.py, encoding.py,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nCube-Rasp.js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만 사용한다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3.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 모든 스크립트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위에 정의된 모듈들 설치한다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ctr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4. nCube-ML.js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또한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node.js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와 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npm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설치 후 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npm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 install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로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node module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다운받는다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FF61A82-832B-4699-A255-ED0A8E7D1D9A}"/>
              </a:ext>
            </a:extLst>
          </p:cNvPr>
          <p:cNvSpPr/>
          <p:nvPr/>
        </p:nvSpPr>
        <p:spPr>
          <a:xfrm>
            <a:off x="2655278" y="1074657"/>
            <a:ext cx="4022628" cy="279593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7A77F8-2494-4B6E-B715-69E9F438A546}"/>
              </a:ext>
            </a:extLst>
          </p:cNvPr>
          <p:cNvSpPr/>
          <p:nvPr/>
        </p:nvSpPr>
        <p:spPr>
          <a:xfrm>
            <a:off x="7548586" y="1312208"/>
            <a:ext cx="2088859" cy="1753299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Mobius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5EE5D7F-A7D8-469A-A6B7-66F0A98C2421}"/>
              </a:ext>
            </a:extLst>
          </p:cNvPr>
          <p:cNvSpPr/>
          <p:nvPr/>
        </p:nvSpPr>
        <p:spPr>
          <a:xfrm>
            <a:off x="2860541" y="1305811"/>
            <a:ext cx="2088859" cy="1753299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Rasp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(Camera)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30F9A6-0097-46C2-B458-866EE5B6A2F6}"/>
              </a:ext>
            </a:extLst>
          </p:cNvPr>
          <p:cNvSpPr/>
          <p:nvPr/>
        </p:nvSpPr>
        <p:spPr>
          <a:xfrm>
            <a:off x="5619817" y="1312208"/>
            <a:ext cx="613795" cy="1753299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b</a:t>
            </a:r>
            <a:endParaRPr kumimoji="0" lang="en-US" altLang="ko-K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6EFAD3C-60F5-464C-96DD-5A2D7DCB612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949399" y="2188858"/>
            <a:ext cx="67041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C1A65BC-EB84-4E58-A879-FB7E7789F463}"/>
              </a:ext>
            </a:extLst>
          </p:cNvPr>
          <p:cNvSpPr txBox="1"/>
          <p:nvPr/>
        </p:nvSpPr>
        <p:spPr>
          <a:xfrm>
            <a:off x="4873160" y="2139823"/>
            <a:ext cx="95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socket</a:t>
            </a:r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82D5E2-1ACE-4DD2-9BCB-EDC74DDEC26D}"/>
              </a:ext>
            </a:extLst>
          </p:cNvPr>
          <p:cNvSpPr txBox="1"/>
          <p:nvPr/>
        </p:nvSpPr>
        <p:spPr>
          <a:xfrm>
            <a:off x="6700185" y="1836472"/>
            <a:ext cx="95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MQTT</a:t>
            </a:r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55A5B31-707B-4AF4-997D-CE3275F43F46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>
            <a:off x="6233612" y="2188858"/>
            <a:ext cx="1314974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85EF5B-344C-4AB2-8FCF-023E9AA27C2E}"/>
              </a:ext>
            </a:extLst>
          </p:cNvPr>
          <p:cNvSpPr/>
          <p:nvPr/>
        </p:nvSpPr>
        <p:spPr>
          <a:xfrm>
            <a:off x="5427168" y="3044407"/>
            <a:ext cx="1074928" cy="691236"/>
          </a:xfrm>
          <a:prstGeom prst="rect">
            <a:avLst/>
          </a:prstGeom>
          <a:solidFill>
            <a:srgbClr val="F6A6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nCube-Rasp.js</a:t>
            </a: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2120B2-1C18-45A9-8323-CBA0906871B2}"/>
              </a:ext>
            </a:extLst>
          </p:cNvPr>
          <p:cNvSpPr/>
          <p:nvPr/>
        </p:nvSpPr>
        <p:spPr>
          <a:xfrm>
            <a:off x="2860540" y="3046317"/>
            <a:ext cx="2088859" cy="691236"/>
          </a:xfrm>
          <a:prstGeom prst="rect">
            <a:avLst/>
          </a:prstGeom>
          <a:solidFill>
            <a:srgbClr val="F97641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display1.py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encoding.py</a:t>
            </a:r>
          </a:p>
        </p:txBody>
      </p:sp>
    </p:spTree>
    <p:extLst>
      <p:ext uri="{BB962C8B-B14F-4D97-AF65-F5344CB8AC3E}">
        <p14:creationId xmlns:p14="http://schemas.microsoft.com/office/powerpoint/2010/main" val="14649159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67269-6B4C-4650-B90A-A5766368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 </a:t>
            </a:r>
            <a:r>
              <a:rPr lang="ko-KR" altLang="en-US" dirty="0"/>
              <a:t>사용 가이드</a:t>
            </a:r>
          </a:p>
        </p:txBody>
      </p:sp>
      <p:pic>
        <p:nvPicPr>
          <p:cNvPr id="6" name="그림 5" descr="텍스트, 노트북, 컴퓨터, 실내이(가) 표시된 사진&#10;&#10;자동 생성된 설명">
            <a:extLst>
              <a:ext uri="{FF2B5EF4-FFF2-40B4-BE49-F238E27FC236}">
                <a16:creationId xmlns:a16="http://schemas.microsoft.com/office/drawing/2014/main" id="{E6BDBA55-BE5B-4979-BBE3-1FB59DA93E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3" t="11692" r="4677" b="29708"/>
          <a:stretch/>
        </p:blipFill>
        <p:spPr>
          <a:xfrm>
            <a:off x="1681192" y="1431986"/>
            <a:ext cx="7845023" cy="33556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26370EB-D5FE-4E16-A140-F4E5C88D469C}"/>
              </a:ext>
            </a:extLst>
          </p:cNvPr>
          <p:cNvSpPr/>
          <p:nvPr/>
        </p:nvSpPr>
        <p:spPr>
          <a:xfrm>
            <a:off x="1015476" y="5238954"/>
            <a:ext cx="9957848" cy="92332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터미널에서 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sudo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 apt-get install git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을 통해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git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을 설치해준 후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285750" marR="0" indent="-28575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git clone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  <a:hlinkClick r:id="rId3"/>
              </a:rPr>
              <a:t>https://github.com/AISL-Sejong/AI4IoT.git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명령어를 통해 파일을 받아온다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183C94-6B5E-4DBD-A32C-136176476EC9}"/>
              </a:ext>
            </a:extLst>
          </p:cNvPr>
          <p:cNvSpPr/>
          <p:nvPr/>
        </p:nvSpPr>
        <p:spPr>
          <a:xfrm>
            <a:off x="5762445" y="2622431"/>
            <a:ext cx="1224951" cy="18115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60563E-1D3E-4BBA-9922-EDB382ECA259}"/>
              </a:ext>
            </a:extLst>
          </p:cNvPr>
          <p:cNvSpPr/>
          <p:nvPr/>
        </p:nvSpPr>
        <p:spPr>
          <a:xfrm>
            <a:off x="5837208" y="3812876"/>
            <a:ext cx="2262996" cy="18115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101417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EECEC-8DE4-4794-BD15-CCE08C05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 </a:t>
            </a:r>
            <a:r>
              <a:rPr lang="ko-KR" altLang="en-US" dirty="0"/>
              <a:t>사용 가이드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EBAFC13-649C-40F4-A6CB-6ADC58035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" t="-327" r="2642" b="26813"/>
          <a:stretch/>
        </p:blipFill>
        <p:spPr>
          <a:xfrm>
            <a:off x="459117" y="978998"/>
            <a:ext cx="11273766" cy="490000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50FCD00-BF3E-4BBC-9CF8-3E5229BDDA8B}"/>
              </a:ext>
            </a:extLst>
          </p:cNvPr>
          <p:cNvSpPr/>
          <p:nvPr/>
        </p:nvSpPr>
        <p:spPr>
          <a:xfrm>
            <a:off x="1015476" y="5555838"/>
            <a:ext cx="9957848" cy="64632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AI4IoT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폴더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-&gt; </a:t>
            </a:r>
            <a:r>
              <a:rPr lang="en-US" altLang="ko-KR" err="1">
                <a:solidFill>
                  <a:srgbClr val="000000"/>
                </a:solidFill>
                <a:sym typeface="Helvetica"/>
              </a:rPr>
              <a:t>nCube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-Rasp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폴더로 이동 후 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err="1">
                <a:solidFill>
                  <a:srgbClr val="000000"/>
                </a:solidFill>
                <a:sym typeface="Helvetica"/>
              </a:rPr>
              <a:t>n</a:t>
            </a:r>
            <a:r>
              <a:rPr kumimoji="0" lang="en-US" altLang="ko-KR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pm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install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을 통해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node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modules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을 설치해준다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58C3B8-622F-4EAA-BBDF-74D05942C13D}"/>
              </a:ext>
            </a:extLst>
          </p:cNvPr>
          <p:cNvSpPr/>
          <p:nvPr/>
        </p:nvSpPr>
        <p:spPr>
          <a:xfrm>
            <a:off x="9661586" y="2475782"/>
            <a:ext cx="828136" cy="163901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46DCF7-B229-42D9-9F25-F05F83C0AD99}"/>
              </a:ext>
            </a:extLst>
          </p:cNvPr>
          <p:cNvSpPr/>
          <p:nvPr/>
        </p:nvSpPr>
        <p:spPr>
          <a:xfrm>
            <a:off x="601407" y="3490824"/>
            <a:ext cx="1788109" cy="149523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17F8CC-C218-4E09-AF47-948019F9CBDF}"/>
              </a:ext>
            </a:extLst>
          </p:cNvPr>
          <p:cNvCxnSpPr>
            <a:cxnSpLocks/>
          </p:cNvCxnSpPr>
          <p:nvPr/>
        </p:nvCxnSpPr>
        <p:spPr>
          <a:xfrm>
            <a:off x="2389516" y="3491207"/>
            <a:ext cx="1167442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74A0BF-B0FC-4462-9C3F-50A8416E800D}"/>
              </a:ext>
            </a:extLst>
          </p:cNvPr>
          <p:cNvSpPr/>
          <p:nvPr/>
        </p:nvSpPr>
        <p:spPr>
          <a:xfrm>
            <a:off x="3556958" y="3306544"/>
            <a:ext cx="3381554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자신의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IP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주소를 명시하면 된다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281553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EECEC-8DE4-4794-BD15-CCE08C05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 </a:t>
            </a:r>
            <a:r>
              <a:rPr lang="ko-KR" altLang="en-US" dirty="0"/>
              <a:t>사용 가이드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205998B-B726-4629-BD23-FF05AB896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" t="3262" r="2022" b="30363"/>
          <a:stretch/>
        </p:blipFill>
        <p:spPr>
          <a:xfrm>
            <a:off x="520460" y="1074657"/>
            <a:ext cx="11163540" cy="43365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CA18AA-67F5-4C52-A7B1-699E74375236}"/>
              </a:ext>
            </a:extLst>
          </p:cNvPr>
          <p:cNvSpPr/>
          <p:nvPr/>
        </p:nvSpPr>
        <p:spPr>
          <a:xfrm>
            <a:off x="1015476" y="5549677"/>
            <a:ext cx="9957848" cy="64632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터미널에 </a:t>
            </a:r>
            <a:r>
              <a:rPr lang="en-US" altLang="ko-KR" b="1">
                <a:solidFill>
                  <a:srgbClr val="000000"/>
                </a:solidFill>
                <a:sym typeface="Helvetica"/>
              </a:rPr>
              <a:t>node thyme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명령어 입력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후 실행 시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status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가 출력이 되며 정상 작동하는 것을 볼 수 있다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A823378-3066-493D-8AC6-5FF122D3B44B}"/>
              </a:ext>
            </a:extLst>
          </p:cNvPr>
          <p:cNvCxnSpPr>
            <a:cxnSpLocks/>
          </p:cNvCxnSpPr>
          <p:nvPr/>
        </p:nvCxnSpPr>
        <p:spPr>
          <a:xfrm flipV="1">
            <a:off x="7263442" y="4787660"/>
            <a:ext cx="0" cy="828136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2029752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</TotalTime>
  <Words>1537</Words>
  <Application>Microsoft Office PowerPoint</Application>
  <PresentationFormat>와이드스크린</PresentationFormat>
  <Paragraphs>194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맑은 고딕</vt:lpstr>
      <vt:lpstr>Arial</vt:lpstr>
      <vt:lpstr>Arial Narrow</vt:lpstr>
      <vt:lpstr>Calibri</vt:lpstr>
      <vt:lpstr>Helvetica</vt:lpstr>
      <vt:lpstr>Trebuchet MS</vt:lpstr>
      <vt:lpstr>Office Theme</vt:lpstr>
      <vt:lpstr>AI4IoT 사용 가이드</vt:lpstr>
      <vt:lpstr>목차</vt:lpstr>
      <vt:lpstr>구조도</vt:lpstr>
      <vt:lpstr>1. Git clone을 통한 파일 다운로드</vt:lpstr>
      <vt:lpstr>1. Git clone을 통한 파일 다운로드</vt:lpstr>
      <vt:lpstr>2. Rasp 사용 가이드</vt:lpstr>
      <vt:lpstr>2. Rasp 사용 가이드</vt:lpstr>
      <vt:lpstr>2. Rasp 사용 가이드</vt:lpstr>
      <vt:lpstr>2. Rasp 사용 가이드</vt:lpstr>
      <vt:lpstr>2. Rasp 사용 가이드</vt:lpstr>
      <vt:lpstr>2. Rasp 사용 가이드</vt:lpstr>
      <vt:lpstr>2. Rasp 사용 가이드 (스크립트)</vt:lpstr>
      <vt:lpstr>3. ML 사용 가이드</vt:lpstr>
      <vt:lpstr>3. ML 사용 가이드</vt:lpstr>
      <vt:lpstr>3. ML 사용 가이드</vt:lpstr>
      <vt:lpstr>3. ML 사용 가이드</vt:lpstr>
      <vt:lpstr>3. ML 사용 가이드 (스크립트)</vt:lpstr>
      <vt:lpstr>4. Postman 사용 가이드 (스크립트)</vt:lpstr>
      <vt:lpstr>4-1) Environment 설정</vt:lpstr>
      <vt:lpstr>4-2) Icis_cin 생성</vt:lpstr>
      <vt:lpstr>4-3) samdasu_cin 생성</vt:lpstr>
      <vt:lpstr>4-4) coca_coke_cin 생성</vt:lpstr>
      <vt:lpstr>4-5) pepsi_coke_cin 생성</vt:lpstr>
      <vt:lpstr>5. MQTT.fx 사용 가이드 (스크립트)</vt:lpstr>
      <vt:lpstr>5. MQTT.fx 사용 가이드 (스크립트)</vt:lpstr>
      <vt:lpstr>5-1) MQTT.fx 설치 후 설정</vt:lpstr>
      <vt:lpstr>5-2) 생성한 subscribe 주소 지정</vt:lpstr>
      <vt:lpstr>5-3) 데이터 확인</vt:lpstr>
      <vt:lpstr>6. oneM2M Resource Browser 사용 가이드</vt:lpstr>
      <vt:lpstr>6. oneM2M Resource Browser 사용 가이드</vt:lpstr>
      <vt:lpstr>6. oneM2M Resource Browser 사용 가이드</vt:lpstr>
      <vt:lpstr>감사합니다. 이메일 주소: kimyj.sejong@gmail.com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재호;김 경환;김 유진</dc:creator>
  <cp:lastModifiedBy>Kim Yujin</cp:lastModifiedBy>
  <cp:revision>15</cp:revision>
  <dcterms:created xsi:type="dcterms:W3CDTF">2021-01-29T05:23:40Z</dcterms:created>
  <dcterms:modified xsi:type="dcterms:W3CDTF">2021-11-22T05:02:32Z</dcterms:modified>
</cp:coreProperties>
</file>